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15"/>
  </p:notesMasterIdLst>
  <p:handoutMasterIdLst>
    <p:handoutMasterId r:id="rId16"/>
  </p:handoutMasterIdLst>
  <p:sldIdLst>
    <p:sldId id="261" r:id="rId4"/>
    <p:sldId id="334" r:id="rId5"/>
    <p:sldId id="325" r:id="rId6"/>
    <p:sldId id="324" r:id="rId7"/>
    <p:sldId id="333" r:id="rId8"/>
    <p:sldId id="331" r:id="rId9"/>
    <p:sldId id="330" r:id="rId10"/>
    <p:sldId id="328" r:id="rId11"/>
    <p:sldId id="329" r:id="rId12"/>
    <p:sldId id="327" r:id="rId13"/>
    <p:sldId id="314" r:id="rId14"/>
  </p:sldIdLst>
  <p:sldSz cx="9144000" cy="6858000" type="screen4x3"/>
  <p:notesSz cx="7099300" cy="10234613"/>
  <p:defaultTextStyle>
    <a:defPPr>
      <a:defRPr lang="sv-SE"/>
    </a:defPPr>
    <a:lvl1pPr algn="l" defTabSz="457200" rtl="0" fontAlgn="base">
      <a:spcBef>
        <a:spcPct val="0"/>
      </a:spcBef>
      <a:spcAft>
        <a:spcPct val="0"/>
      </a:spcAft>
      <a:defRPr kern="1200">
        <a:solidFill>
          <a:schemeClr val="tx1"/>
        </a:solidFill>
        <a:latin typeface="Arial" charset="0"/>
        <a:ea typeface="ＭＳ Ｐゴシック" pitchFamily="-65"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65"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65"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65"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65" charset="-128"/>
        <a:cs typeface="+mn-cs"/>
      </a:defRPr>
    </a:lvl5pPr>
    <a:lvl6pPr marL="2286000" algn="l" defTabSz="914400" rtl="0" eaLnBrk="1" latinLnBrk="0" hangingPunct="1">
      <a:defRPr kern="1200">
        <a:solidFill>
          <a:schemeClr val="tx1"/>
        </a:solidFill>
        <a:latin typeface="Arial" charset="0"/>
        <a:ea typeface="ＭＳ Ｐゴシック" pitchFamily="-65" charset="-128"/>
        <a:cs typeface="+mn-cs"/>
      </a:defRPr>
    </a:lvl6pPr>
    <a:lvl7pPr marL="2743200" algn="l" defTabSz="914400" rtl="0" eaLnBrk="1" latinLnBrk="0" hangingPunct="1">
      <a:defRPr kern="1200">
        <a:solidFill>
          <a:schemeClr val="tx1"/>
        </a:solidFill>
        <a:latin typeface="Arial" charset="0"/>
        <a:ea typeface="ＭＳ Ｐゴシック" pitchFamily="-65" charset="-128"/>
        <a:cs typeface="+mn-cs"/>
      </a:defRPr>
    </a:lvl7pPr>
    <a:lvl8pPr marL="3200400" algn="l" defTabSz="914400" rtl="0" eaLnBrk="1" latinLnBrk="0" hangingPunct="1">
      <a:defRPr kern="1200">
        <a:solidFill>
          <a:schemeClr val="tx1"/>
        </a:solidFill>
        <a:latin typeface="Arial" charset="0"/>
        <a:ea typeface="ＭＳ Ｐゴシック" pitchFamily="-65" charset="-128"/>
        <a:cs typeface="+mn-cs"/>
      </a:defRPr>
    </a:lvl8pPr>
    <a:lvl9pPr marL="3657600" algn="l" defTabSz="914400" rtl="0" eaLnBrk="1" latinLnBrk="0" hangingPunct="1">
      <a:defRPr kern="1200">
        <a:solidFill>
          <a:schemeClr val="tx1"/>
        </a:solidFill>
        <a:latin typeface="Arial" charset="0"/>
        <a:ea typeface="ＭＳ Ｐゴシック" pitchFamily="-65"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693"/>
    <a:srgbClr val="1A299A"/>
    <a:srgbClr val="0000B4"/>
    <a:srgbClr val="0000CC"/>
    <a:srgbClr val="204D84"/>
    <a:srgbClr val="235591"/>
    <a:srgbClr val="2860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57" autoAdjust="0"/>
  </p:normalViewPr>
  <p:slideViewPr>
    <p:cSldViewPr snapToObjects="1">
      <p:cViewPr varScale="1">
        <p:scale>
          <a:sx n="131" d="100"/>
          <a:sy n="131" d="100"/>
        </p:scale>
        <p:origin x="1080"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5" y="6"/>
            <a:ext cx="3076363" cy="511730"/>
          </a:xfrm>
          <a:prstGeom prst="rect">
            <a:avLst/>
          </a:prstGeom>
        </p:spPr>
        <p:txBody>
          <a:bodyPr vert="horz" lIns="102613" tIns="51308" rIns="102613" bIns="51308" rtlCol="0"/>
          <a:lstStyle>
            <a:lvl1pPr algn="l">
              <a:defRPr sz="1300"/>
            </a:lvl1pPr>
          </a:lstStyle>
          <a:p>
            <a:r>
              <a:rPr lang="sv-SE" smtClean="0"/>
              <a:t>Västerås IK Fotboll Klubbprofil 2012</a:t>
            </a:r>
            <a:endParaRPr lang="sv-SE"/>
          </a:p>
        </p:txBody>
      </p:sp>
      <p:sp>
        <p:nvSpPr>
          <p:cNvPr id="3" name="Platshållare för datum 2"/>
          <p:cNvSpPr>
            <a:spLocks noGrp="1"/>
          </p:cNvSpPr>
          <p:nvPr>
            <p:ph type="dt" sz="quarter" idx="1"/>
          </p:nvPr>
        </p:nvSpPr>
        <p:spPr>
          <a:xfrm>
            <a:off x="4021300" y="6"/>
            <a:ext cx="3076363" cy="511730"/>
          </a:xfrm>
          <a:prstGeom prst="rect">
            <a:avLst/>
          </a:prstGeom>
        </p:spPr>
        <p:txBody>
          <a:bodyPr vert="horz" lIns="102613" tIns="51308" rIns="102613" bIns="51308" rtlCol="0"/>
          <a:lstStyle>
            <a:lvl1pPr algn="r">
              <a:defRPr sz="1300"/>
            </a:lvl1pPr>
          </a:lstStyle>
          <a:p>
            <a:fld id="{056B8586-8FB8-42AA-A5BD-6F917DAEB19F}" type="datetimeFigureOut">
              <a:rPr lang="sv-SE" smtClean="0"/>
              <a:pPr/>
              <a:t>2024-02-01</a:t>
            </a:fld>
            <a:endParaRPr lang="sv-SE"/>
          </a:p>
        </p:txBody>
      </p:sp>
      <p:sp>
        <p:nvSpPr>
          <p:cNvPr id="4" name="Platshållare för sidfot 3"/>
          <p:cNvSpPr>
            <a:spLocks noGrp="1"/>
          </p:cNvSpPr>
          <p:nvPr>
            <p:ph type="ftr" sz="quarter" idx="2"/>
          </p:nvPr>
        </p:nvSpPr>
        <p:spPr>
          <a:xfrm>
            <a:off x="5" y="9721107"/>
            <a:ext cx="3076363" cy="511730"/>
          </a:xfrm>
          <a:prstGeom prst="rect">
            <a:avLst/>
          </a:prstGeom>
        </p:spPr>
        <p:txBody>
          <a:bodyPr vert="horz" lIns="102613" tIns="51308" rIns="102613" bIns="51308" rtlCol="0" anchor="b"/>
          <a:lstStyle>
            <a:lvl1pPr algn="l">
              <a:defRPr sz="1300"/>
            </a:lvl1pPr>
          </a:lstStyle>
          <a:p>
            <a:endParaRPr lang="sv-SE"/>
          </a:p>
        </p:txBody>
      </p:sp>
      <p:sp>
        <p:nvSpPr>
          <p:cNvPr id="5" name="Platshållare för bildnummer 4"/>
          <p:cNvSpPr>
            <a:spLocks noGrp="1"/>
          </p:cNvSpPr>
          <p:nvPr>
            <p:ph type="sldNum" sz="quarter" idx="3"/>
          </p:nvPr>
        </p:nvSpPr>
        <p:spPr>
          <a:xfrm>
            <a:off x="4021300" y="9721107"/>
            <a:ext cx="3076363" cy="511730"/>
          </a:xfrm>
          <a:prstGeom prst="rect">
            <a:avLst/>
          </a:prstGeom>
        </p:spPr>
        <p:txBody>
          <a:bodyPr vert="horz" lIns="102613" tIns="51308" rIns="102613" bIns="51308" rtlCol="0" anchor="b"/>
          <a:lstStyle>
            <a:lvl1pPr algn="r">
              <a:defRPr sz="1300"/>
            </a:lvl1pPr>
          </a:lstStyle>
          <a:p>
            <a:fld id="{4E11F2C8-27D8-4AFE-B1CE-0CFCB21B5301}" type="slidenum">
              <a:rPr lang="sv-SE" smtClean="0"/>
              <a:pPr/>
              <a:t>‹#›</a:t>
            </a:fld>
            <a:endParaRPr lang="sv-SE"/>
          </a:p>
        </p:txBody>
      </p:sp>
    </p:spTree>
    <p:extLst>
      <p:ext uri="{BB962C8B-B14F-4D97-AF65-F5344CB8AC3E}">
        <p14:creationId xmlns:p14="http://schemas.microsoft.com/office/powerpoint/2010/main" val="3729409747"/>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5" y="6"/>
            <a:ext cx="3076363" cy="511730"/>
          </a:xfrm>
          <a:prstGeom prst="rect">
            <a:avLst/>
          </a:prstGeom>
        </p:spPr>
        <p:txBody>
          <a:bodyPr vert="horz" lIns="102613" tIns="51308" rIns="102613" bIns="51308" rtlCol="0"/>
          <a:lstStyle>
            <a:lvl1pPr algn="l">
              <a:defRPr sz="1300"/>
            </a:lvl1pPr>
          </a:lstStyle>
          <a:p>
            <a:r>
              <a:rPr lang="sv-SE" smtClean="0"/>
              <a:t>Västerås IK Fotboll Klubbprofil 2012</a:t>
            </a:r>
            <a:endParaRPr lang="sv-SE"/>
          </a:p>
        </p:txBody>
      </p:sp>
      <p:sp>
        <p:nvSpPr>
          <p:cNvPr id="3" name="Platshållare för datum 2"/>
          <p:cNvSpPr>
            <a:spLocks noGrp="1"/>
          </p:cNvSpPr>
          <p:nvPr>
            <p:ph type="dt" idx="1"/>
          </p:nvPr>
        </p:nvSpPr>
        <p:spPr>
          <a:xfrm>
            <a:off x="4021300" y="6"/>
            <a:ext cx="3076363" cy="511730"/>
          </a:xfrm>
          <a:prstGeom prst="rect">
            <a:avLst/>
          </a:prstGeom>
        </p:spPr>
        <p:txBody>
          <a:bodyPr vert="horz" lIns="102613" tIns="51308" rIns="102613" bIns="51308" rtlCol="0"/>
          <a:lstStyle>
            <a:lvl1pPr algn="r">
              <a:defRPr sz="1300"/>
            </a:lvl1pPr>
          </a:lstStyle>
          <a:p>
            <a:fld id="{F748F0C5-8168-4654-AF54-CB14758D4EFC}" type="datetimeFigureOut">
              <a:rPr lang="sv-SE" smtClean="0"/>
              <a:pPr/>
              <a:t>2024-02-01</a:t>
            </a:fld>
            <a:endParaRPr lang="sv-SE"/>
          </a:p>
        </p:txBody>
      </p:sp>
      <p:sp>
        <p:nvSpPr>
          <p:cNvPr id="4" name="Platshållare för bildobjekt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102613" tIns="51308" rIns="102613" bIns="51308" rtlCol="0" anchor="ctr"/>
          <a:lstStyle/>
          <a:p>
            <a:endParaRPr lang="sv-SE"/>
          </a:p>
        </p:txBody>
      </p:sp>
      <p:sp>
        <p:nvSpPr>
          <p:cNvPr id="5" name="Platshållare för anteckningar 4"/>
          <p:cNvSpPr>
            <a:spLocks noGrp="1"/>
          </p:cNvSpPr>
          <p:nvPr>
            <p:ph type="body" sz="quarter" idx="3"/>
          </p:nvPr>
        </p:nvSpPr>
        <p:spPr>
          <a:xfrm>
            <a:off x="709931" y="4861446"/>
            <a:ext cx="5679440" cy="4605576"/>
          </a:xfrm>
          <a:prstGeom prst="rect">
            <a:avLst/>
          </a:prstGeom>
        </p:spPr>
        <p:txBody>
          <a:bodyPr vert="horz" lIns="102613" tIns="51308" rIns="102613" bIns="51308"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5" y="9721107"/>
            <a:ext cx="3076363" cy="511730"/>
          </a:xfrm>
          <a:prstGeom prst="rect">
            <a:avLst/>
          </a:prstGeom>
        </p:spPr>
        <p:txBody>
          <a:bodyPr vert="horz" lIns="102613" tIns="51308" rIns="102613" bIns="51308"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300" y="9721107"/>
            <a:ext cx="3076363" cy="511730"/>
          </a:xfrm>
          <a:prstGeom prst="rect">
            <a:avLst/>
          </a:prstGeom>
        </p:spPr>
        <p:txBody>
          <a:bodyPr vert="horz" lIns="102613" tIns="51308" rIns="102613" bIns="51308" rtlCol="0" anchor="b"/>
          <a:lstStyle>
            <a:lvl1pPr algn="r">
              <a:defRPr sz="1300"/>
            </a:lvl1pPr>
          </a:lstStyle>
          <a:p>
            <a:fld id="{10608A81-7EB0-49B4-A322-2875E3CE0856}" type="slidenum">
              <a:rPr lang="sv-SE" smtClean="0"/>
              <a:pPr/>
              <a:t>‹#›</a:t>
            </a:fld>
            <a:endParaRPr lang="sv-SE"/>
          </a:p>
        </p:txBody>
      </p:sp>
    </p:spTree>
    <p:extLst>
      <p:ext uri="{BB962C8B-B14F-4D97-AF65-F5344CB8AC3E}">
        <p14:creationId xmlns:p14="http://schemas.microsoft.com/office/powerpoint/2010/main" val="3459013566"/>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lvl1pPr>
              <a:defRPr/>
            </a:lvl1pPr>
          </a:lstStyle>
          <a:p>
            <a:fld id="{A2BC75EE-1CF1-4853-8313-22517D15125F}" type="datetime1">
              <a:rPr lang="sv-SE" smtClean="0"/>
              <a:t>2024-02-01</a:t>
            </a:fld>
            <a:endParaRPr lang="sv-SE"/>
          </a:p>
        </p:txBody>
      </p:sp>
      <p:sp>
        <p:nvSpPr>
          <p:cNvPr id="5"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lvl1pPr>
              <a:defRPr/>
            </a:lvl1pPr>
          </a:lstStyle>
          <a:p>
            <a:fld id="{B7141F7C-B618-4BDB-86DD-158D828FDD32}" type="slidenum">
              <a:rPr lang="sv-SE"/>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fld id="{AFB112C6-A0B2-4F24-BE69-54CD1615B062}" type="datetime1">
              <a:rPr lang="sv-SE" smtClean="0"/>
              <a:t>2024-02-01</a:t>
            </a:fld>
            <a:endParaRPr lang="sv-SE"/>
          </a:p>
        </p:txBody>
      </p:sp>
      <p:sp>
        <p:nvSpPr>
          <p:cNvPr id="5"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lvl1pPr>
              <a:defRPr/>
            </a:lvl1pPr>
          </a:lstStyle>
          <a:p>
            <a:fld id="{10DAA786-632C-43C5-909C-D4FD4EEAA29F}" type="slidenum">
              <a:rPr lang="sv-SE"/>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lvl1pPr>
              <a:defRPr/>
            </a:lvl1pPr>
          </a:lstStyle>
          <a:p>
            <a:fld id="{A6F8B62B-FD22-4C2D-B6ED-0011D9658663}" type="datetime1">
              <a:rPr lang="sv-SE" smtClean="0"/>
              <a:t>2024-02-01</a:t>
            </a:fld>
            <a:endParaRPr lang="sv-SE"/>
          </a:p>
        </p:txBody>
      </p:sp>
      <p:sp>
        <p:nvSpPr>
          <p:cNvPr id="5"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lvl1pPr>
              <a:defRPr/>
            </a:lvl1pPr>
          </a:lstStyle>
          <a:p>
            <a:fld id="{19D9F411-6294-4814-B1F0-DD4085A66643}" type="slidenum">
              <a:rPr lang="sv-SE"/>
              <a:pPr/>
              <a:t>‹#›</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3E62243C-165A-484D-9286-282D22A83FD5}"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D8E8460B-88EE-4A72-BE60-27E22AA2DC05}"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25F2624E-2B05-45E6-A390-91BAD636A288}"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B84C32F-4466-49D2-9F4F-5142944EA6BF}" type="datetime1">
              <a:rPr lang="sv-SE" smtClean="0"/>
              <a:t>2024-02-01</a:t>
            </a:fld>
            <a:endParaRPr lang="sv-SE"/>
          </a:p>
        </p:txBody>
      </p:sp>
      <p:sp>
        <p:nvSpPr>
          <p:cNvPr id="6" name="Platshållare för sidfot 5"/>
          <p:cNvSpPr>
            <a:spLocks noGrp="1"/>
          </p:cNvSpPr>
          <p:nvPr>
            <p:ph type="ftr" sz="quarter" idx="11"/>
          </p:nvPr>
        </p:nvSpPr>
        <p:spPr/>
        <p:txBody>
          <a:bodyPr/>
          <a:lstStyle/>
          <a:p>
            <a:r>
              <a:rPr lang="nn-NO" smtClean="0"/>
              <a:t>BK-30 Fotboll Klubbprofil 2023</a:t>
            </a:r>
            <a:endParaRPr lang="sv-SE"/>
          </a:p>
        </p:txBody>
      </p:sp>
      <p:sp>
        <p:nvSpPr>
          <p:cNvPr id="7" name="Platshållare för bildnummer 6"/>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5FD001EF-1FC8-48A4-8E74-87B723520B8C}" type="datetime1">
              <a:rPr lang="sv-SE" smtClean="0"/>
              <a:t>2024-02-01</a:t>
            </a:fld>
            <a:endParaRPr lang="sv-SE"/>
          </a:p>
        </p:txBody>
      </p:sp>
      <p:sp>
        <p:nvSpPr>
          <p:cNvPr id="8" name="Platshållare för sidfot 7"/>
          <p:cNvSpPr>
            <a:spLocks noGrp="1"/>
          </p:cNvSpPr>
          <p:nvPr>
            <p:ph type="ftr" sz="quarter" idx="11"/>
          </p:nvPr>
        </p:nvSpPr>
        <p:spPr/>
        <p:txBody>
          <a:bodyPr/>
          <a:lstStyle/>
          <a:p>
            <a:r>
              <a:rPr lang="nn-NO" smtClean="0"/>
              <a:t>BK-30 Fotboll Klubbprofil 2023</a:t>
            </a:r>
            <a:endParaRPr lang="sv-SE"/>
          </a:p>
        </p:txBody>
      </p:sp>
      <p:sp>
        <p:nvSpPr>
          <p:cNvPr id="9" name="Platshållare för bildnummer 8"/>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7905403-B43A-4662-BCC8-7FDC028E9689}" type="datetime1">
              <a:rPr lang="sv-SE" smtClean="0"/>
              <a:t>2024-02-01</a:t>
            </a:fld>
            <a:endParaRPr lang="sv-SE"/>
          </a:p>
        </p:txBody>
      </p:sp>
      <p:sp>
        <p:nvSpPr>
          <p:cNvPr id="4" name="Platshållare för sidfot 3"/>
          <p:cNvSpPr>
            <a:spLocks noGrp="1"/>
          </p:cNvSpPr>
          <p:nvPr>
            <p:ph type="ftr" sz="quarter" idx="11"/>
          </p:nvPr>
        </p:nvSpPr>
        <p:spPr/>
        <p:txBody>
          <a:bodyPr/>
          <a:lstStyle/>
          <a:p>
            <a:r>
              <a:rPr lang="nn-NO" smtClean="0"/>
              <a:t>BK-30 Fotboll Klubbprofil 2023</a:t>
            </a:r>
            <a:endParaRPr lang="sv-SE"/>
          </a:p>
        </p:txBody>
      </p:sp>
      <p:sp>
        <p:nvSpPr>
          <p:cNvPr id="5" name="Platshållare för bildnummer 4"/>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BD38F918-1183-4753-8915-CCB7F5CEC19A}" type="datetime1">
              <a:rPr lang="sv-SE" smtClean="0"/>
              <a:t>2024-02-01</a:t>
            </a:fld>
            <a:endParaRPr lang="sv-SE"/>
          </a:p>
        </p:txBody>
      </p:sp>
      <p:sp>
        <p:nvSpPr>
          <p:cNvPr id="3" name="Platshållare för sidfot 2"/>
          <p:cNvSpPr>
            <a:spLocks noGrp="1"/>
          </p:cNvSpPr>
          <p:nvPr>
            <p:ph type="ftr" sz="quarter" idx="11"/>
          </p:nvPr>
        </p:nvSpPr>
        <p:spPr/>
        <p:txBody>
          <a:bodyPr/>
          <a:lstStyle/>
          <a:p>
            <a:r>
              <a:rPr lang="nn-NO" smtClean="0"/>
              <a:t>BK-30 Fotboll Klubbprofil 2023</a:t>
            </a:r>
            <a:endParaRPr lang="sv-SE"/>
          </a:p>
        </p:txBody>
      </p:sp>
      <p:sp>
        <p:nvSpPr>
          <p:cNvPr id="4" name="Platshållare för bildnummer 3"/>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8EC062B7-8A56-4D91-A6E8-B4C0C90537BB}" type="datetime1">
              <a:rPr lang="sv-SE" smtClean="0"/>
              <a:t>2024-02-01</a:t>
            </a:fld>
            <a:endParaRPr lang="sv-SE"/>
          </a:p>
        </p:txBody>
      </p:sp>
      <p:sp>
        <p:nvSpPr>
          <p:cNvPr id="6" name="Platshållare för sidfot 5"/>
          <p:cNvSpPr>
            <a:spLocks noGrp="1"/>
          </p:cNvSpPr>
          <p:nvPr>
            <p:ph type="ftr" sz="quarter" idx="11"/>
          </p:nvPr>
        </p:nvSpPr>
        <p:spPr/>
        <p:txBody>
          <a:bodyPr/>
          <a:lstStyle/>
          <a:p>
            <a:r>
              <a:rPr lang="nn-NO" smtClean="0"/>
              <a:t>BK-30 Fotboll Klubbprofil 2023</a:t>
            </a:r>
            <a:endParaRPr lang="sv-SE"/>
          </a:p>
        </p:txBody>
      </p:sp>
      <p:sp>
        <p:nvSpPr>
          <p:cNvPr id="7" name="Platshållare för bildnummer 6"/>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lgn="l">
              <a:defRPr sz="3200" b="1">
                <a:solidFill>
                  <a:srgbClr val="1A299A"/>
                </a:solidFill>
                <a:latin typeface="Arial" pitchFamily="34" charset="0"/>
                <a:cs typeface="Arial" pitchFamily="34" charset="0"/>
              </a:defRPr>
            </a:lvl1pPr>
          </a:lstStyle>
          <a:p>
            <a:r>
              <a:rPr lang="sv-SE" dirty="0" smtClean="0"/>
              <a:t>Klicka här för att ändra format</a:t>
            </a:r>
            <a:endParaRPr lang="sv-SE" dirty="0"/>
          </a:p>
        </p:txBody>
      </p:sp>
      <p:sp>
        <p:nvSpPr>
          <p:cNvPr id="3" name="Platshållare för innehåll 2"/>
          <p:cNvSpPr>
            <a:spLocks noGrp="1"/>
          </p:cNvSpPr>
          <p:nvPr>
            <p:ph idx="1"/>
          </p:nvPr>
        </p:nvSpPr>
        <p:spPr>
          <a:xfrm>
            <a:off x="457200" y="1639341"/>
            <a:ext cx="8229600" cy="4525963"/>
          </a:xfrm>
        </p:spPr>
        <p:txBody>
          <a:bodyPr/>
          <a:lstStyle>
            <a:lvl1pPr>
              <a:buClr>
                <a:srgbClr val="EA0000"/>
              </a:buClr>
              <a:buSzPct val="120000"/>
              <a:defRPr sz="2800">
                <a:latin typeface="Arial" pitchFamily="34" charset="0"/>
                <a:cs typeface="Arial" pitchFamily="34" charset="0"/>
              </a:defRPr>
            </a:lvl1pPr>
            <a:lvl2pPr>
              <a:buClr>
                <a:srgbClr val="EA0000"/>
              </a:buClr>
              <a:buSzPct val="120000"/>
              <a:defRPr sz="2400">
                <a:latin typeface="Arial" pitchFamily="34" charset="0"/>
                <a:cs typeface="Arial" pitchFamily="34" charset="0"/>
              </a:defRPr>
            </a:lvl2pPr>
            <a:lvl3pPr>
              <a:buClr>
                <a:srgbClr val="EA0000"/>
              </a:buClr>
              <a:buSzPct val="120000"/>
              <a:defRPr sz="2000">
                <a:latin typeface="Arial" pitchFamily="34" charset="0"/>
                <a:cs typeface="Arial" pitchFamily="34" charset="0"/>
              </a:defRPr>
            </a:lvl3pPr>
            <a:lvl4pPr>
              <a:buClr>
                <a:srgbClr val="EA0000"/>
              </a:buClr>
              <a:buSzPct val="120000"/>
              <a:defRPr sz="1800">
                <a:latin typeface="Arial" pitchFamily="34" charset="0"/>
                <a:cs typeface="Arial" pitchFamily="34" charset="0"/>
              </a:defRPr>
            </a:lvl4pPr>
            <a:lvl5pPr>
              <a:buClr>
                <a:srgbClr val="EA0000"/>
              </a:buClr>
              <a:buSzPct val="120000"/>
              <a:defRPr sz="1800">
                <a:latin typeface="Arial" pitchFamily="34" charset="0"/>
                <a:cs typeface="Arial" pitchFamily="34" charset="0"/>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lvl1pPr>
              <a:defRPr/>
            </a:lvl1pPr>
          </a:lstStyle>
          <a:p>
            <a:fld id="{6AE814E9-7F7C-445F-8A6F-1CB3CD5E3B76}" type="datetime1">
              <a:rPr lang="sv-SE" smtClean="0"/>
              <a:t>2024-02-01</a:t>
            </a:fld>
            <a:endParaRPr lang="sv-SE"/>
          </a:p>
        </p:txBody>
      </p:sp>
      <p:sp>
        <p:nvSpPr>
          <p:cNvPr id="5"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lvl1pPr>
              <a:defRPr/>
            </a:lvl1pPr>
          </a:lstStyle>
          <a:p>
            <a:fld id="{AE62688B-D692-4A73-B9A3-5EA97B88A5B5}" type="slidenum">
              <a:rPr lang="sv-SE"/>
              <a:pPr/>
              <a:t>‹#›</a:t>
            </a:fld>
            <a:endParaRPr lang="sv-S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3AE70835-B3FA-46B6-9678-C6E4D6C411C4}" type="datetime1">
              <a:rPr lang="sv-SE" smtClean="0"/>
              <a:t>2024-02-01</a:t>
            </a:fld>
            <a:endParaRPr lang="sv-SE"/>
          </a:p>
        </p:txBody>
      </p:sp>
      <p:sp>
        <p:nvSpPr>
          <p:cNvPr id="6" name="Platshållare för sidfot 5"/>
          <p:cNvSpPr>
            <a:spLocks noGrp="1"/>
          </p:cNvSpPr>
          <p:nvPr>
            <p:ph type="ftr" sz="quarter" idx="11"/>
          </p:nvPr>
        </p:nvSpPr>
        <p:spPr/>
        <p:txBody>
          <a:bodyPr/>
          <a:lstStyle/>
          <a:p>
            <a:r>
              <a:rPr lang="nn-NO" smtClean="0"/>
              <a:t>BK-30 Fotboll Klubbprofil 2023</a:t>
            </a:r>
            <a:endParaRPr lang="sv-SE"/>
          </a:p>
        </p:txBody>
      </p:sp>
      <p:sp>
        <p:nvSpPr>
          <p:cNvPr id="7" name="Platshållare för bildnummer 6"/>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69FA9172-2286-404F-9FFF-B9D831C4A8B2}"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9FE03E64-38A2-41A3-8E8E-B24FD8E86467}"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A9EB1F7C-E0FA-45A3-979E-6B7EC4FBF703}" type="slidenum">
              <a:rPr lang="sv-SE" smtClean="0"/>
              <a:pPr/>
              <a:t>‹#›</a:t>
            </a:fld>
            <a:endParaRPr lang="sv-S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872A67AA-E2D5-4723-9401-F2792EFD0B0E}"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0101D379-028C-4392-957F-1788B586D54F}"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80B9C2A6-B99C-4E34-B417-3D89844A2077}"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5A599CC2-161C-4C2C-B255-A7E51885EAAC}" type="datetime1">
              <a:rPr lang="sv-SE" smtClean="0"/>
              <a:t>2024-02-01</a:t>
            </a:fld>
            <a:endParaRPr lang="sv-SE"/>
          </a:p>
        </p:txBody>
      </p:sp>
      <p:sp>
        <p:nvSpPr>
          <p:cNvPr id="6" name="Platshållare för sidfot 5"/>
          <p:cNvSpPr>
            <a:spLocks noGrp="1"/>
          </p:cNvSpPr>
          <p:nvPr>
            <p:ph type="ftr" sz="quarter" idx="11"/>
          </p:nvPr>
        </p:nvSpPr>
        <p:spPr/>
        <p:txBody>
          <a:bodyPr/>
          <a:lstStyle/>
          <a:p>
            <a:r>
              <a:rPr lang="nn-NO" smtClean="0"/>
              <a:t>BK-30 Fotboll Klubbprofil 2023</a:t>
            </a:r>
            <a:endParaRPr lang="sv-SE"/>
          </a:p>
        </p:txBody>
      </p:sp>
      <p:sp>
        <p:nvSpPr>
          <p:cNvPr id="7" name="Platshållare för bildnummer 6"/>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A7CC64F7-FDBB-4FB1-B7E3-686F369CBA65}" type="datetime1">
              <a:rPr lang="sv-SE" smtClean="0"/>
              <a:t>2024-02-01</a:t>
            </a:fld>
            <a:endParaRPr lang="sv-SE"/>
          </a:p>
        </p:txBody>
      </p:sp>
      <p:sp>
        <p:nvSpPr>
          <p:cNvPr id="8" name="Platshållare för sidfot 7"/>
          <p:cNvSpPr>
            <a:spLocks noGrp="1"/>
          </p:cNvSpPr>
          <p:nvPr>
            <p:ph type="ftr" sz="quarter" idx="11"/>
          </p:nvPr>
        </p:nvSpPr>
        <p:spPr/>
        <p:txBody>
          <a:bodyPr/>
          <a:lstStyle/>
          <a:p>
            <a:r>
              <a:rPr lang="nn-NO" smtClean="0"/>
              <a:t>BK-30 Fotboll Klubbprofil 2023</a:t>
            </a:r>
            <a:endParaRPr lang="sv-SE"/>
          </a:p>
        </p:txBody>
      </p:sp>
      <p:sp>
        <p:nvSpPr>
          <p:cNvPr id="9" name="Platshållare för bildnummer 8"/>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61485B1D-1AE7-4E1A-B5DF-57D335015C3B}" type="datetime1">
              <a:rPr lang="sv-SE" smtClean="0"/>
              <a:t>2024-02-01</a:t>
            </a:fld>
            <a:endParaRPr lang="sv-SE"/>
          </a:p>
        </p:txBody>
      </p:sp>
      <p:sp>
        <p:nvSpPr>
          <p:cNvPr id="4" name="Platshållare för sidfot 3"/>
          <p:cNvSpPr>
            <a:spLocks noGrp="1"/>
          </p:cNvSpPr>
          <p:nvPr>
            <p:ph type="ftr" sz="quarter" idx="11"/>
          </p:nvPr>
        </p:nvSpPr>
        <p:spPr/>
        <p:txBody>
          <a:bodyPr/>
          <a:lstStyle/>
          <a:p>
            <a:r>
              <a:rPr lang="nn-NO" smtClean="0"/>
              <a:t>BK-30 Fotboll Klubbprofil 2023</a:t>
            </a:r>
            <a:endParaRPr lang="sv-SE"/>
          </a:p>
        </p:txBody>
      </p:sp>
      <p:sp>
        <p:nvSpPr>
          <p:cNvPr id="5" name="Platshållare för bildnummer 4"/>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56FDD65-71ED-4F63-8FCA-7651763B9D88}" type="datetime1">
              <a:rPr lang="sv-SE" smtClean="0"/>
              <a:t>2024-02-01</a:t>
            </a:fld>
            <a:endParaRPr lang="sv-SE"/>
          </a:p>
        </p:txBody>
      </p:sp>
      <p:sp>
        <p:nvSpPr>
          <p:cNvPr id="3" name="Platshållare för sidfot 2"/>
          <p:cNvSpPr>
            <a:spLocks noGrp="1"/>
          </p:cNvSpPr>
          <p:nvPr>
            <p:ph type="ftr" sz="quarter" idx="11"/>
          </p:nvPr>
        </p:nvSpPr>
        <p:spPr/>
        <p:txBody>
          <a:bodyPr/>
          <a:lstStyle/>
          <a:p>
            <a:r>
              <a:rPr lang="nn-NO" smtClean="0"/>
              <a:t>BK-30 Fotboll Klubbprofil 2023</a:t>
            </a:r>
            <a:endParaRPr lang="sv-SE"/>
          </a:p>
        </p:txBody>
      </p:sp>
      <p:sp>
        <p:nvSpPr>
          <p:cNvPr id="4" name="Platshållare för bildnummer 3"/>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lvl1pPr>
              <a:defRPr/>
            </a:lvl1pPr>
          </a:lstStyle>
          <a:p>
            <a:fld id="{6A566C52-2D3F-4383-9ABD-EF3BE55591D1}" type="datetime1">
              <a:rPr lang="sv-SE" smtClean="0"/>
              <a:t>2024-02-01</a:t>
            </a:fld>
            <a:endParaRPr lang="sv-SE"/>
          </a:p>
        </p:txBody>
      </p:sp>
      <p:sp>
        <p:nvSpPr>
          <p:cNvPr id="5"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lvl1pPr>
              <a:defRPr/>
            </a:lvl1pPr>
          </a:lstStyle>
          <a:p>
            <a:fld id="{43BF0A0E-F532-47F0-87DF-8235F59A8D96}" type="slidenum">
              <a:rPr lang="sv-SE"/>
              <a:pPr/>
              <a:t>‹#›</a:t>
            </a:fld>
            <a:endParaRPr lang="sv-S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5F1857F7-1BCB-4CA2-8590-CAC2D389F9E4}" type="datetime1">
              <a:rPr lang="sv-SE" smtClean="0"/>
              <a:t>2024-02-01</a:t>
            </a:fld>
            <a:endParaRPr lang="sv-SE"/>
          </a:p>
        </p:txBody>
      </p:sp>
      <p:sp>
        <p:nvSpPr>
          <p:cNvPr id="6" name="Platshållare för sidfot 5"/>
          <p:cNvSpPr>
            <a:spLocks noGrp="1"/>
          </p:cNvSpPr>
          <p:nvPr>
            <p:ph type="ftr" sz="quarter" idx="11"/>
          </p:nvPr>
        </p:nvSpPr>
        <p:spPr/>
        <p:txBody>
          <a:bodyPr/>
          <a:lstStyle/>
          <a:p>
            <a:r>
              <a:rPr lang="nn-NO" smtClean="0"/>
              <a:t>BK-30 Fotboll Klubbprofil 2023</a:t>
            </a:r>
            <a:endParaRPr lang="sv-SE"/>
          </a:p>
        </p:txBody>
      </p:sp>
      <p:sp>
        <p:nvSpPr>
          <p:cNvPr id="7" name="Platshållare för bildnummer 6"/>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9A380CEB-ABB3-4BDC-9ACA-51C1447D464C}" type="datetime1">
              <a:rPr lang="sv-SE" smtClean="0"/>
              <a:t>2024-02-01</a:t>
            </a:fld>
            <a:endParaRPr lang="sv-SE"/>
          </a:p>
        </p:txBody>
      </p:sp>
      <p:sp>
        <p:nvSpPr>
          <p:cNvPr id="6" name="Platshållare för sidfot 5"/>
          <p:cNvSpPr>
            <a:spLocks noGrp="1"/>
          </p:cNvSpPr>
          <p:nvPr>
            <p:ph type="ftr" sz="quarter" idx="11"/>
          </p:nvPr>
        </p:nvSpPr>
        <p:spPr/>
        <p:txBody>
          <a:bodyPr/>
          <a:lstStyle/>
          <a:p>
            <a:r>
              <a:rPr lang="nn-NO" smtClean="0"/>
              <a:t>BK-30 Fotboll Klubbprofil 2023</a:t>
            </a:r>
            <a:endParaRPr lang="sv-SE"/>
          </a:p>
        </p:txBody>
      </p:sp>
      <p:sp>
        <p:nvSpPr>
          <p:cNvPr id="7" name="Platshållare för bildnummer 6"/>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84C1F26B-7212-4D01-B4B7-CB9F63B8989D}"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5513CCE-3233-4464-816E-A28EA7D73B15}" type="datetime1">
              <a:rPr lang="sv-SE" smtClean="0"/>
              <a:t>2024-02-01</a:t>
            </a:fld>
            <a:endParaRPr lang="sv-SE"/>
          </a:p>
        </p:txBody>
      </p:sp>
      <p:sp>
        <p:nvSpPr>
          <p:cNvPr id="5" name="Platshållare för sidfot 4"/>
          <p:cNvSpPr>
            <a:spLocks noGrp="1"/>
          </p:cNvSpPr>
          <p:nvPr>
            <p:ph type="ftr" sz="quarter" idx="11"/>
          </p:nvPr>
        </p:nvSpPr>
        <p:spPr/>
        <p:txBody>
          <a:bodyPr/>
          <a:lstStyle/>
          <a:p>
            <a:r>
              <a:rPr lang="nn-NO" smtClean="0"/>
              <a:t>BK-30 Fotboll Klubbprofil 2023</a:t>
            </a:r>
            <a:endParaRPr lang="sv-SE"/>
          </a:p>
        </p:txBody>
      </p:sp>
      <p:sp>
        <p:nvSpPr>
          <p:cNvPr id="6" name="Platshållare för bildnummer 5"/>
          <p:cNvSpPr>
            <a:spLocks noGrp="1"/>
          </p:cNvSpPr>
          <p:nvPr>
            <p:ph type="sldNum" sz="quarter" idx="12"/>
          </p:nvPr>
        </p:nvSpPr>
        <p:spPr/>
        <p:txBody>
          <a:bodyPr/>
          <a:lstStyle/>
          <a:p>
            <a:fld id="{7EB85C51-ACA9-4BC8-807F-875674DAE45A}"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3"/>
          <p:cNvSpPr>
            <a:spLocks noGrp="1"/>
          </p:cNvSpPr>
          <p:nvPr>
            <p:ph type="dt" sz="half" idx="10"/>
          </p:nvPr>
        </p:nvSpPr>
        <p:spPr/>
        <p:txBody>
          <a:bodyPr/>
          <a:lstStyle>
            <a:lvl1pPr>
              <a:defRPr/>
            </a:lvl1pPr>
          </a:lstStyle>
          <a:p>
            <a:fld id="{7EAE12EA-40F1-4C16-8B81-86F815738C05}" type="datetime1">
              <a:rPr lang="sv-SE" smtClean="0"/>
              <a:t>2024-02-01</a:t>
            </a:fld>
            <a:endParaRPr lang="sv-SE"/>
          </a:p>
        </p:txBody>
      </p:sp>
      <p:sp>
        <p:nvSpPr>
          <p:cNvPr id="6"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7" name="Platshållare för bildnummer 5"/>
          <p:cNvSpPr>
            <a:spLocks noGrp="1"/>
          </p:cNvSpPr>
          <p:nvPr>
            <p:ph type="sldNum" sz="quarter" idx="12"/>
          </p:nvPr>
        </p:nvSpPr>
        <p:spPr/>
        <p:txBody>
          <a:bodyPr/>
          <a:lstStyle>
            <a:lvl1pPr>
              <a:defRPr/>
            </a:lvl1pPr>
          </a:lstStyle>
          <a:p>
            <a:fld id="{A4F738B1-52CF-4474-8E4E-5904E52A74B9}" type="slidenum">
              <a:rPr lang="sv-SE"/>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3"/>
          <p:cNvSpPr>
            <a:spLocks noGrp="1"/>
          </p:cNvSpPr>
          <p:nvPr>
            <p:ph type="dt" sz="half" idx="10"/>
          </p:nvPr>
        </p:nvSpPr>
        <p:spPr/>
        <p:txBody>
          <a:bodyPr/>
          <a:lstStyle>
            <a:lvl1pPr>
              <a:defRPr/>
            </a:lvl1pPr>
          </a:lstStyle>
          <a:p>
            <a:fld id="{39AACCEB-5F68-4EAB-94B2-44BDAF98A787}" type="datetime1">
              <a:rPr lang="sv-SE" smtClean="0"/>
              <a:t>2024-02-01</a:t>
            </a:fld>
            <a:endParaRPr lang="sv-SE"/>
          </a:p>
        </p:txBody>
      </p:sp>
      <p:sp>
        <p:nvSpPr>
          <p:cNvPr id="8"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9" name="Platshållare för bildnummer 5"/>
          <p:cNvSpPr>
            <a:spLocks noGrp="1"/>
          </p:cNvSpPr>
          <p:nvPr>
            <p:ph type="sldNum" sz="quarter" idx="12"/>
          </p:nvPr>
        </p:nvSpPr>
        <p:spPr/>
        <p:txBody>
          <a:bodyPr/>
          <a:lstStyle>
            <a:lvl1pPr>
              <a:defRPr/>
            </a:lvl1pPr>
          </a:lstStyle>
          <a:p>
            <a:fld id="{67E97312-7F1D-433A-90FB-A32DAD28E255}" type="slidenum">
              <a:rPr lang="sv-SE"/>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3"/>
          <p:cNvSpPr>
            <a:spLocks noGrp="1"/>
          </p:cNvSpPr>
          <p:nvPr>
            <p:ph type="dt" sz="half" idx="10"/>
          </p:nvPr>
        </p:nvSpPr>
        <p:spPr/>
        <p:txBody>
          <a:bodyPr/>
          <a:lstStyle>
            <a:lvl1pPr>
              <a:defRPr/>
            </a:lvl1pPr>
          </a:lstStyle>
          <a:p>
            <a:fld id="{53496C8C-EA09-4FDE-9716-4B60739C74FD}" type="datetime1">
              <a:rPr lang="sv-SE" smtClean="0"/>
              <a:t>2024-02-01</a:t>
            </a:fld>
            <a:endParaRPr lang="sv-SE"/>
          </a:p>
        </p:txBody>
      </p:sp>
      <p:sp>
        <p:nvSpPr>
          <p:cNvPr id="4"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5" name="Platshållare för bildnummer 5"/>
          <p:cNvSpPr>
            <a:spLocks noGrp="1"/>
          </p:cNvSpPr>
          <p:nvPr>
            <p:ph type="sldNum" sz="quarter" idx="12"/>
          </p:nvPr>
        </p:nvSpPr>
        <p:spPr/>
        <p:txBody>
          <a:bodyPr/>
          <a:lstStyle>
            <a:lvl1pPr>
              <a:defRPr/>
            </a:lvl1pPr>
          </a:lstStyle>
          <a:p>
            <a:fld id="{BFA253E3-3BB3-4390-8841-4D717DF2E80C}" type="slidenum">
              <a:rPr lang="sv-SE"/>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fld id="{DEEB5406-441E-441B-9F95-A22B383CC5A4}" type="datetime1">
              <a:rPr lang="sv-SE" smtClean="0"/>
              <a:t>2024-02-01</a:t>
            </a:fld>
            <a:endParaRPr lang="sv-SE"/>
          </a:p>
        </p:txBody>
      </p:sp>
      <p:sp>
        <p:nvSpPr>
          <p:cNvPr id="3"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4" name="Platshållare för bildnummer 5"/>
          <p:cNvSpPr>
            <a:spLocks noGrp="1"/>
          </p:cNvSpPr>
          <p:nvPr>
            <p:ph type="sldNum" sz="quarter" idx="12"/>
          </p:nvPr>
        </p:nvSpPr>
        <p:spPr/>
        <p:txBody>
          <a:bodyPr/>
          <a:lstStyle>
            <a:lvl1pPr>
              <a:defRPr/>
            </a:lvl1pPr>
          </a:lstStyle>
          <a:p>
            <a:fld id="{8F11AC11-BD87-4BD5-95EE-E4800EF1B715}" type="slidenum">
              <a:rPr lang="sv-SE"/>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fld id="{89430C22-F104-4162-A3B2-499468362491}" type="datetime1">
              <a:rPr lang="sv-SE" smtClean="0"/>
              <a:t>2024-02-01</a:t>
            </a:fld>
            <a:endParaRPr lang="sv-SE"/>
          </a:p>
        </p:txBody>
      </p:sp>
      <p:sp>
        <p:nvSpPr>
          <p:cNvPr id="6"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7" name="Platshållare för bildnummer 5"/>
          <p:cNvSpPr>
            <a:spLocks noGrp="1"/>
          </p:cNvSpPr>
          <p:nvPr>
            <p:ph type="sldNum" sz="quarter" idx="12"/>
          </p:nvPr>
        </p:nvSpPr>
        <p:spPr/>
        <p:txBody>
          <a:bodyPr/>
          <a:lstStyle>
            <a:lvl1pPr>
              <a:defRPr/>
            </a:lvl1pPr>
          </a:lstStyle>
          <a:p>
            <a:fld id="{3865342E-F1C1-4CC5-8513-052C3928733A}" type="slidenum">
              <a:rPr lang="sv-SE"/>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smtClean="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3"/>
          <p:cNvSpPr>
            <a:spLocks noGrp="1"/>
          </p:cNvSpPr>
          <p:nvPr>
            <p:ph type="dt" sz="half" idx="10"/>
          </p:nvPr>
        </p:nvSpPr>
        <p:spPr/>
        <p:txBody>
          <a:bodyPr/>
          <a:lstStyle>
            <a:lvl1pPr>
              <a:defRPr/>
            </a:lvl1pPr>
          </a:lstStyle>
          <a:p>
            <a:fld id="{25FDF193-02C7-46CC-BF54-264D848D8550}" type="datetime1">
              <a:rPr lang="sv-SE" smtClean="0"/>
              <a:t>2024-02-01</a:t>
            </a:fld>
            <a:endParaRPr lang="sv-SE"/>
          </a:p>
        </p:txBody>
      </p:sp>
      <p:sp>
        <p:nvSpPr>
          <p:cNvPr id="6" name="Platshållare för sidfot 4"/>
          <p:cNvSpPr>
            <a:spLocks noGrp="1"/>
          </p:cNvSpPr>
          <p:nvPr>
            <p:ph type="ftr" sz="quarter" idx="11"/>
          </p:nvPr>
        </p:nvSpPr>
        <p:spPr/>
        <p:txBody>
          <a:bodyPr/>
          <a:lstStyle>
            <a:lvl1pPr>
              <a:defRPr/>
            </a:lvl1pPr>
          </a:lstStyle>
          <a:p>
            <a:r>
              <a:rPr lang="nn-NO" smtClean="0"/>
              <a:t>BK-30 Fotboll Klubbprofil 2023</a:t>
            </a:r>
            <a:endParaRPr lang="sv-SE"/>
          </a:p>
        </p:txBody>
      </p:sp>
      <p:sp>
        <p:nvSpPr>
          <p:cNvPr id="7" name="Platshållare för bildnummer 5"/>
          <p:cNvSpPr>
            <a:spLocks noGrp="1"/>
          </p:cNvSpPr>
          <p:nvPr>
            <p:ph type="sldNum" sz="quarter" idx="12"/>
          </p:nvPr>
        </p:nvSpPr>
        <p:spPr/>
        <p:txBody>
          <a:bodyPr/>
          <a:lstStyle>
            <a:lvl1pPr>
              <a:defRPr/>
            </a:lvl1pPr>
          </a:lstStyle>
          <a:p>
            <a:fld id="{07F42BB3-022A-4762-AEF5-8F3BA3C3D49C}" type="slidenum">
              <a:rPr lang="sv-SE"/>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Platshållare för rubrik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dirty="0" smtClean="0"/>
              <a:t>Klicka här för att ändra format</a:t>
            </a:r>
          </a:p>
        </p:txBody>
      </p:sp>
      <p:sp>
        <p:nvSpPr>
          <p:cNvPr id="1027" name="Platshållare för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65" charset="0"/>
              </a:defRPr>
            </a:lvl1pPr>
          </a:lstStyle>
          <a:p>
            <a:fld id="{84204BBB-7BF0-4E59-8D87-823D57D0CB9C}" type="datetime1">
              <a:rPr lang="sv-SE" smtClean="0"/>
              <a:t>2024-02-01</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65" charset="0"/>
              </a:defRPr>
            </a:lvl1pPr>
          </a:lstStyle>
          <a:p>
            <a:r>
              <a:rPr lang="nn-NO" smtClean="0"/>
              <a:t>BK-30 Fotboll Klubbprofil 2023</a:t>
            </a: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65" charset="0"/>
              </a:defRPr>
            </a:lvl1pPr>
          </a:lstStyle>
          <a:p>
            <a:fld id="{B7FCF643-1AAE-48B7-BDE1-8520CCCA0F05}" type="slidenum">
              <a:rPr lang="sv-SE"/>
              <a:pPr/>
              <a:t>‹#›</a:t>
            </a:fld>
            <a:endParaRPr lang="sv-SE"/>
          </a:p>
        </p:txBody>
      </p:sp>
      <p:pic>
        <p:nvPicPr>
          <p:cNvPr id="7" name="Bildobjekt 6" descr="våg.png"/>
          <p:cNvPicPr>
            <a:picLocks noChangeAspect="1"/>
          </p:cNvPicPr>
          <p:nvPr userDrawn="1"/>
        </p:nvPicPr>
        <p:blipFill>
          <a:blip r:embed="rId13"/>
          <a:stretch>
            <a:fillRect/>
          </a:stretch>
        </p:blipFill>
        <p:spPr>
          <a:xfrm>
            <a:off x="0" y="5778127"/>
            <a:ext cx="9144000" cy="110725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457200" rtl="0" fontAlgn="base">
        <a:spcBef>
          <a:spcPct val="0"/>
        </a:spcBef>
        <a:spcAft>
          <a:spcPct val="0"/>
        </a:spcAft>
        <a:defRPr sz="3200" b="1" kern="1200">
          <a:solidFill>
            <a:srgbClr val="204D84"/>
          </a:solidFill>
          <a:latin typeface="Arial" pitchFamily="34" charset="0"/>
          <a:ea typeface="ＭＳ Ｐゴシック" pitchFamily="-65" charset="-128"/>
          <a:cs typeface="Arial" pitchFamily="34" charset="0"/>
        </a:defRPr>
      </a:lvl1pPr>
      <a:lvl2pPr algn="ctr" defTabSz="457200" rtl="0" fontAlgn="base">
        <a:spcBef>
          <a:spcPct val="0"/>
        </a:spcBef>
        <a:spcAft>
          <a:spcPct val="0"/>
        </a:spcAft>
        <a:defRPr sz="4400">
          <a:solidFill>
            <a:schemeClr val="tx1"/>
          </a:solidFill>
          <a:latin typeface="Calibri" pitchFamily="-65" charset="0"/>
          <a:ea typeface="ＭＳ Ｐゴシック" pitchFamily="-65" charset="-128"/>
        </a:defRPr>
      </a:lvl2pPr>
      <a:lvl3pPr algn="ctr" defTabSz="457200" rtl="0" fontAlgn="base">
        <a:spcBef>
          <a:spcPct val="0"/>
        </a:spcBef>
        <a:spcAft>
          <a:spcPct val="0"/>
        </a:spcAft>
        <a:defRPr sz="4400">
          <a:solidFill>
            <a:schemeClr val="tx1"/>
          </a:solidFill>
          <a:latin typeface="Calibri" pitchFamily="-65" charset="0"/>
          <a:ea typeface="ＭＳ Ｐゴシック" pitchFamily="-65" charset="-128"/>
        </a:defRPr>
      </a:lvl3pPr>
      <a:lvl4pPr algn="ctr" defTabSz="457200" rtl="0" fontAlgn="base">
        <a:spcBef>
          <a:spcPct val="0"/>
        </a:spcBef>
        <a:spcAft>
          <a:spcPct val="0"/>
        </a:spcAft>
        <a:defRPr sz="4400">
          <a:solidFill>
            <a:schemeClr val="tx1"/>
          </a:solidFill>
          <a:latin typeface="Calibri" pitchFamily="-65" charset="0"/>
          <a:ea typeface="ＭＳ Ｐゴシック" pitchFamily="-65" charset="-128"/>
        </a:defRPr>
      </a:lvl4pPr>
      <a:lvl5pPr algn="ctr" defTabSz="457200" rtl="0" fontAlgn="base">
        <a:spcBef>
          <a:spcPct val="0"/>
        </a:spcBef>
        <a:spcAft>
          <a:spcPct val="0"/>
        </a:spcAft>
        <a:defRPr sz="4400">
          <a:solidFill>
            <a:schemeClr val="tx1"/>
          </a:solidFill>
          <a:latin typeface="Calibri" pitchFamily="-65" charset="0"/>
          <a:ea typeface="ＭＳ Ｐゴシック" pitchFamily="-65" charset="-128"/>
        </a:defRPr>
      </a:lvl5pPr>
      <a:lvl6pPr marL="457200" algn="ctr" defTabSz="457200" rtl="0" fontAlgn="base">
        <a:spcBef>
          <a:spcPct val="0"/>
        </a:spcBef>
        <a:spcAft>
          <a:spcPct val="0"/>
        </a:spcAft>
        <a:defRPr sz="4400">
          <a:solidFill>
            <a:schemeClr val="tx1"/>
          </a:solidFill>
          <a:latin typeface="Calibri" pitchFamily="-65" charset="0"/>
          <a:ea typeface="ＭＳ Ｐゴシック" pitchFamily="-65" charset="-128"/>
        </a:defRPr>
      </a:lvl6pPr>
      <a:lvl7pPr marL="914400" algn="ctr" defTabSz="457200" rtl="0" fontAlgn="base">
        <a:spcBef>
          <a:spcPct val="0"/>
        </a:spcBef>
        <a:spcAft>
          <a:spcPct val="0"/>
        </a:spcAft>
        <a:defRPr sz="4400">
          <a:solidFill>
            <a:schemeClr val="tx1"/>
          </a:solidFill>
          <a:latin typeface="Calibri" pitchFamily="-65" charset="0"/>
          <a:ea typeface="ＭＳ Ｐゴシック" pitchFamily="-65" charset="-128"/>
        </a:defRPr>
      </a:lvl7pPr>
      <a:lvl8pPr marL="1371600" algn="ctr" defTabSz="457200" rtl="0" fontAlgn="base">
        <a:spcBef>
          <a:spcPct val="0"/>
        </a:spcBef>
        <a:spcAft>
          <a:spcPct val="0"/>
        </a:spcAft>
        <a:defRPr sz="4400">
          <a:solidFill>
            <a:schemeClr val="tx1"/>
          </a:solidFill>
          <a:latin typeface="Calibri" pitchFamily="-65" charset="0"/>
          <a:ea typeface="ＭＳ Ｐゴシック" pitchFamily="-65" charset="-128"/>
        </a:defRPr>
      </a:lvl8pPr>
      <a:lvl9pPr marL="1828800" algn="ctr" defTabSz="457200" rtl="0" fontAlgn="base">
        <a:spcBef>
          <a:spcPct val="0"/>
        </a:spcBef>
        <a:spcAft>
          <a:spcPct val="0"/>
        </a:spcAft>
        <a:defRPr sz="4400">
          <a:solidFill>
            <a:schemeClr val="tx1"/>
          </a:solidFill>
          <a:latin typeface="Calibri" pitchFamily="-65" charset="0"/>
          <a:ea typeface="ＭＳ Ｐゴシック" pitchFamily="-65" charset="-128"/>
        </a:defRPr>
      </a:lvl9pPr>
    </p:titleStyle>
    <p:bodyStyle>
      <a:lvl1pPr marL="342900" indent="-342900" algn="l" defTabSz="457200" rtl="0" fontAlgn="base">
        <a:spcBef>
          <a:spcPct val="20000"/>
        </a:spcBef>
        <a:spcAft>
          <a:spcPct val="0"/>
        </a:spcAft>
        <a:buClr>
          <a:srgbClr val="E20000"/>
        </a:buClr>
        <a:buSzPct val="125000"/>
        <a:buFont typeface="Arial" charset="0"/>
        <a:buChar char="•"/>
        <a:defRPr sz="2800" kern="1200">
          <a:solidFill>
            <a:schemeClr val="tx1"/>
          </a:solidFill>
          <a:latin typeface="Arial" pitchFamily="34" charset="0"/>
          <a:ea typeface="ＭＳ Ｐゴシック" pitchFamily="-65" charset="-128"/>
          <a:cs typeface="Arial" pitchFamily="34" charset="0"/>
        </a:defRPr>
      </a:lvl1pPr>
      <a:lvl2pPr marL="742950" indent="-285750" algn="l" defTabSz="457200" rtl="0" fontAlgn="base">
        <a:spcBef>
          <a:spcPct val="20000"/>
        </a:spcBef>
        <a:spcAft>
          <a:spcPct val="0"/>
        </a:spcAft>
        <a:buClr>
          <a:srgbClr val="E20000"/>
        </a:buClr>
        <a:buSzPct val="125000"/>
        <a:buFont typeface="Arial" charset="0"/>
        <a:buChar char="–"/>
        <a:defRPr sz="2400" kern="1200">
          <a:solidFill>
            <a:schemeClr val="tx1"/>
          </a:solidFill>
          <a:latin typeface="Arial" pitchFamily="34" charset="0"/>
          <a:ea typeface="ＭＳ Ｐゴシック" pitchFamily="-65" charset="-128"/>
          <a:cs typeface="Arial" pitchFamily="34" charset="0"/>
        </a:defRPr>
      </a:lvl2pPr>
      <a:lvl3pPr marL="1143000" indent="-228600" algn="l" defTabSz="457200" rtl="0" fontAlgn="base">
        <a:spcBef>
          <a:spcPct val="20000"/>
        </a:spcBef>
        <a:spcAft>
          <a:spcPct val="0"/>
        </a:spcAft>
        <a:buClr>
          <a:srgbClr val="E20000"/>
        </a:buClr>
        <a:buSzPct val="125000"/>
        <a:buFont typeface="Arial" charset="0"/>
        <a:buChar char="•"/>
        <a:defRPr sz="2000" kern="1200">
          <a:solidFill>
            <a:schemeClr val="tx1"/>
          </a:solidFill>
          <a:latin typeface="Arial" pitchFamily="34" charset="0"/>
          <a:ea typeface="ＭＳ Ｐゴシック" pitchFamily="-65" charset="-128"/>
          <a:cs typeface="Arial" pitchFamily="34" charset="0"/>
        </a:defRPr>
      </a:lvl3pPr>
      <a:lvl4pPr marL="1600200" indent="-228600" algn="l" defTabSz="457200" rtl="0" fontAlgn="base">
        <a:spcBef>
          <a:spcPct val="20000"/>
        </a:spcBef>
        <a:spcAft>
          <a:spcPct val="0"/>
        </a:spcAft>
        <a:buClr>
          <a:srgbClr val="E20000"/>
        </a:buClr>
        <a:buSzPct val="125000"/>
        <a:buFont typeface="Arial" charset="0"/>
        <a:buChar char="–"/>
        <a:defRPr sz="1800" kern="1200">
          <a:solidFill>
            <a:schemeClr val="tx1"/>
          </a:solidFill>
          <a:latin typeface="Arial" pitchFamily="34" charset="0"/>
          <a:ea typeface="ＭＳ Ｐゴシック" pitchFamily="-65" charset="-128"/>
          <a:cs typeface="Arial" pitchFamily="34" charset="0"/>
        </a:defRPr>
      </a:lvl4pPr>
      <a:lvl5pPr marL="2057400" indent="-228600" algn="l" defTabSz="457200" rtl="0" fontAlgn="base">
        <a:spcBef>
          <a:spcPct val="20000"/>
        </a:spcBef>
        <a:spcAft>
          <a:spcPct val="0"/>
        </a:spcAft>
        <a:buClr>
          <a:srgbClr val="E20000"/>
        </a:buClr>
        <a:buSzPct val="125000"/>
        <a:buFont typeface="Arial" charset="0"/>
        <a:buChar char="»"/>
        <a:defRPr sz="1800" kern="1200">
          <a:solidFill>
            <a:schemeClr val="tx1"/>
          </a:solidFill>
          <a:latin typeface="Arial" pitchFamily="34" charset="0"/>
          <a:ea typeface="ＭＳ Ｐゴシック" pitchFamily="-65"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B0026-34B0-49E6-AC1A-70DD8E650A02}" type="datetime1">
              <a:rPr lang="sv-SE" smtClean="0"/>
              <a:t>2024-02-01</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n-NO" smtClean="0"/>
              <a:t>BK-30 Fotboll Klubbprofil 2023</a:t>
            </a: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B1F7C-E0FA-45A3-979E-6B7EC4FBF703}"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83EE8D-4EE9-47BD-B350-074577364886}" type="datetime1">
              <a:rPr lang="sv-SE" smtClean="0"/>
              <a:t>2024-02-01</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n-NO" smtClean="0"/>
              <a:t>BK-30 Fotboll Klubbprofil 2023</a:t>
            </a: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85C51-ACA9-4BC8-807F-875674DAE45A}"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iel@bk30.se" TargetMode="External"/><Relationship Id="rId2" Type="http://schemas.openxmlformats.org/officeDocument/2006/relationships/hyperlink" Target="https://team.intersport.se/bk-30-ungdom" TargetMode="Externa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hdphoto" Target="../media/hdphoto9.wdp"/><Relationship Id="rId7" Type="http://schemas.openxmlformats.org/officeDocument/2006/relationships/image" Target="../media/image6.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jpeg"/><Relationship Id="rId11" Type="http://schemas.microsoft.com/office/2007/relationships/hdphoto" Target="../media/hdphoto11.wdp"/><Relationship Id="rId5" Type="http://schemas.microsoft.com/office/2007/relationships/hdphoto" Target="../media/hdphoto10.wdp"/><Relationship Id="rId10"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mailto:jimmy.bohlin@intersport.se" TargetMode="External"/><Relationship Id="rId7" Type="http://schemas.openxmlformats.org/officeDocument/2006/relationships/image" Target="../media/image3.jpg"/><Relationship Id="rId2" Type="http://schemas.openxmlformats.org/officeDocument/2006/relationships/hyperlink" Target="mailto:hans.stenholt@intersport.se" TargetMode="Externa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jpeg"/><Relationship Id="rId4" Type="http://schemas.openxmlformats.org/officeDocument/2006/relationships/hyperlink" Target="mailto:info@bk30.s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hdphoto" Target="../media/hdphoto1.wdp"/><Relationship Id="rId7"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jpeg"/><Relationship Id="rId11" Type="http://schemas.microsoft.com/office/2007/relationships/hdphoto" Target="../media/hdphoto3.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6.jpeg"/><Relationship Id="rId10" Type="http://schemas.openxmlformats.org/officeDocument/2006/relationships/image" Target="../media/image12.jpeg"/><Relationship Id="rId4" Type="http://schemas.openxmlformats.org/officeDocument/2006/relationships/image" Target="../media/image10.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3.jp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microsoft.com/office/2007/relationships/hdphoto" Target="../media/hdphoto4.wdp"/><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jpg"/><Relationship Id="rId10" Type="http://schemas.microsoft.com/office/2007/relationships/hdphoto" Target="../media/hdphoto5.wdp"/><Relationship Id="rId4" Type="http://schemas.openxmlformats.org/officeDocument/2006/relationships/image" Target="../media/image6.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6.wdp"/><Relationship Id="rId7" Type="http://schemas.openxmlformats.org/officeDocument/2006/relationships/image" Target="../media/image3.jp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jpeg"/><Relationship Id="rId5" Type="http://schemas.microsoft.com/office/2007/relationships/hdphoto" Target="../media/hdphoto7.wdp"/><Relationship Id="rId4" Type="http://schemas.openxmlformats.org/officeDocument/2006/relationships/image" Target="../media/image18.pn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21.jpeg"/><Relationship Id="rId7" Type="http://schemas.openxmlformats.org/officeDocument/2006/relationships/image" Target="../media/image6.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jpeg"/><Relationship Id="rId5" Type="http://schemas.microsoft.com/office/2007/relationships/hdphoto" Target="../media/hdphoto8.wdp"/><Relationship Id="rId4" Type="http://schemas.openxmlformats.org/officeDocument/2006/relationships/image" Target="../media/image22.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jp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innehåll 2"/>
          <p:cNvSpPr txBox="1">
            <a:spLocks/>
          </p:cNvSpPr>
          <p:nvPr/>
        </p:nvSpPr>
        <p:spPr bwMode="auto">
          <a:xfrm>
            <a:off x="386862" y="613752"/>
            <a:ext cx="8075240" cy="5623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77500" lnSpcReduction="20000"/>
          </a:bodyPr>
          <a:lstStyle>
            <a:lvl1pPr marL="342900" indent="-342900" algn="l" defTabSz="457200" rtl="0" fontAlgn="base">
              <a:spcBef>
                <a:spcPct val="20000"/>
              </a:spcBef>
              <a:spcAft>
                <a:spcPct val="0"/>
              </a:spcAft>
              <a:buClr>
                <a:srgbClr val="EA0000"/>
              </a:buClr>
              <a:buSzPct val="120000"/>
              <a:buFont typeface="Arial" charset="0"/>
              <a:buChar char="•"/>
              <a:defRPr sz="2800" kern="1200">
                <a:solidFill>
                  <a:schemeClr val="tx1"/>
                </a:solidFill>
                <a:latin typeface="Arial" pitchFamily="34" charset="0"/>
                <a:ea typeface="ＭＳ Ｐゴシック" pitchFamily="-65" charset="-128"/>
                <a:cs typeface="Arial" pitchFamily="34" charset="0"/>
              </a:defRPr>
            </a:lvl1pPr>
            <a:lvl2pPr marL="742950" indent="-285750" algn="l" defTabSz="457200" rtl="0" fontAlgn="base">
              <a:spcBef>
                <a:spcPct val="20000"/>
              </a:spcBef>
              <a:spcAft>
                <a:spcPct val="0"/>
              </a:spcAft>
              <a:buClr>
                <a:srgbClr val="EA0000"/>
              </a:buClr>
              <a:buSzPct val="120000"/>
              <a:buFont typeface="Arial" charset="0"/>
              <a:buChar char="–"/>
              <a:defRPr sz="2400" kern="1200">
                <a:solidFill>
                  <a:schemeClr val="tx1"/>
                </a:solidFill>
                <a:latin typeface="Arial" pitchFamily="34" charset="0"/>
                <a:ea typeface="ＭＳ Ｐゴシック" pitchFamily="-65" charset="-128"/>
                <a:cs typeface="Arial" pitchFamily="34" charset="0"/>
              </a:defRPr>
            </a:lvl2pPr>
            <a:lvl3pPr marL="1143000" indent="-228600" algn="l" defTabSz="457200" rtl="0" fontAlgn="base">
              <a:spcBef>
                <a:spcPct val="20000"/>
              </a:spcBef>
              <a:spcAft>
                <a:spcPct val="0"/>
              </a:spcAft>
              <a:buClr>
                <a:srgbClr val="EA0000"/>
              </a:buClr>
              <a:buSzPct val="120000"/>
              <a:buFont typeface="Arial" charset="0"/>
              <a:buChar char="•"/>
              <a:defRPr sz="2000" kern="1200">
                <a:solidFill>
                  <a:schemeClr val="tx1"/>
                </a:solidFill>
                <a:latin typeface="Arial" pitchFamily="34" charset="0"/>
                <a:ea typeface="ＭＳ Ｐゴシック" pitchFamily="-65" charset="-128"/>
                <a:cs typeface="Arial" pitchFamily="34" charset="0"/>
              </a:defRPr>
            </a:lvl3pPr>
            <a:lvl4pPr marL="1600200" indent="-228600" algn="l" defTabSz="457200" rtl="0" fontAlgn="base">
              <a:spcBef>
                <a:spcPct val="20000"/>
              </a:spcBef>
              <a:spcAft>
                <a:spcPct val="0"/>
              </a:spcAft>
              <a:buClr>
                <a:srgbClr val="EA0000"/>
              </a:buClr>
              <a:buSzPct val="120000"/>
              <a:buFont typeface="Arial" charset="0"/>
              <a:buChar char="–"/>
              <a:defRPr sz="1800" kern="1200">
                <a:solidFill>
                  <a:schemeClr val="tx1"/>
                </a:solidFill>
                <a:latin typeface="Arial" pitchFamily="34" charset="0"/>
                <a:ea typeface="ＭＳ Ｐゴシック" pitchFamily="-65" charset="-128"/>
                <a:cs typeface="Arial" pitchFamily="34" charset="0"/>
              </a:defRPr>
            </a:lvl4pPr>
            <a:lvl5pPr marL="2057400" indent="-228600" algn="l" defTabSz="457200" rtl="0" fontAlgn="base">
              <a:spcBef>
                <a:spcPct val="20000"/>
              </a:spcBef>
              <a:spcAft>
                <a:spcPct val="0"/>
              </a:spcAft>
              <a:buClr>
                <a:srgbClr val="EA0000"/>
              </a:buClr>
              <a:buSzPct val="120000"/>
              <a:buFont typeface="Arial" charset="0"/>
              <a:buChar char="»"/>
              <a:defRPr sz="1800" kern="1200">
                <a:solidFill>
                  <a:schemeClr val="tx1"/>
                </a:solidFill>
                <a:latin typeface="Arial" pitchFamily="34" charset="0"/>
                <a:ea typeface="ＭＳ Ｐゴシック" pitchFamily="-65"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sv-SE" sz="1700" b="1" dirty="0" smtClean="0"/>
              <a:t>Hej </a:t>
            </a:r>
            <a:r>
              <a:rPr lang="sv-SE" sz="1700" b="1" dirty="0"/>
              <a:t>Klubbmedlem </a:t>
            </a:r>
            <a:r>
              <a:rPr lang="sv-SE" sz="1700" b="1" dirty="0" smtClean="0"/>
              <a:t>i BK-30 Fotboll !</a:t>
            </a:r>
            <a:endParaRPr lang="sv-SE" sz="1700" dirty="0"/>
          </a:p>
          <a:p>
            <a:pPr marL="0" indent="0">
              <a:buNone/>
            </a:pPr>
            <a:endParaRPr lang="sv-SE" sz="1100" dirty="0" smtClean="0"/>
          </a:p>
          <a:p>
            <a:pPr marL="0" indent="0">
              <a:buNone/>
            </a:pPr>
            <a:endParaRPr lang="sv-SE" sz="1100" dirty="0"/>
          </a:p>
          <a:p>
            <a:pPr marL="0" indent="0">
              <a:buNone/>
            </a:pPr>
            <a:r>
              <a:rPr lang="sv-SE" sz="1300" dirty="0" smtClean="0"/>
              <a:t>Tillsammans </a:t>
            </a:r>
            <a:r>
              <a:rPr lang="sv-SE" sz="1300" dirty="0"/>
              <a:t>med ledare och tränare i din klubb har vi tagit ut de produkter som skall ingå i er klubbprofil den här och kommande säsonger. Sortimentet är noga utvalt och genom att fler i klubben beställer samma produkter vinner vi minst två fördelar – dels ger de samlade inköpen en betydligt bättre prisbild, dels blir klubbidentiteten stark och bygger gemenskap.</a:t>
            </a:r>
          </a:p>
          <a:p>
            <a:pPr marL="0" indent="0">
              <a:buNone/>
            </a:pPr>
            <a:endParaRPr lang="sv-SE" sz="1300" dirty="0"/>
          </a:p>
          <a:p>
            <a:pPr marL="0" indent="0">
              <a:buNone/>
            </a:pPr>
            <a:r>
              <a:rPr lang="sv-SE" sz="1300" b="1" dirty="0"/>
              <a:t>Så här fungerar det:</a:t>
            </a:r>
          </a:p>
          <a:p>
            <a:pPr marL="0" lvl="0" indent="0">
              <a:buNone/>
            </a:pPr>
            <a:r>
              <a:rPr lang="sv-SE" sz="1300" dirty="0"/>
              <a:t>- Gör </a:t>
            </a:r>
            <a:r>
              <a:rPr lang="sv-SE" sz="1300" dirty="0" smtClean="0"/>
              <a:t>din lag </a:t>
            </a:r>
            <a:r>
              <a:rPr lang="sv-SE" sz="1300" dirty="0"/>
              <a:t>beställning på respektive beställningsblad i profilen och lämna till din ledare, eller till Intersport Team Erikslund.</a:t>
            </a:r>
          </a:p>
          <a:p>
            <a:pPr marL="0" lvl="0" indent="0">
              <a:buNone/>
            </a:pPr>
            <a:r>
              <a:rPr lang="sv-SE" sz="1300" dirty="0"/>
              <a:t>- Är du under 16 år vill vi att en förälder skriver under beställningen</a:t>
            </a:r>
            <a:r>
              <a:rPr lang="sv-SE" sz="1300" dirty="0" smtClean="0"/>
              <a:t>. Alt: ( </a:t>
            </a:r>
            <a:r>
              <a:rPr lang="sv-SE" sz="1400" dirty="0">
                <a:hlinkClick r:id="rId2"/>
              </a:rPr>
              <a:t>https://</a:t>
            </a:r>
            <a:r>
              <a:rPr lang="sv-SE" sz="1400" dirty="0" smtClean="0">
                <a:hlinkClick r:id="rId2"/>
              </a:rPr>
              <a:t>team.intersport.se/bk-30-ungdom</a:t>
            </a:r>
            <a:r>
              <a:rPr lang="sv-SE" sz="1400" dirty="0" smtClean="0"/>
              <a:t> )</a:t>
            </a:r>
            <a:endParaRPr lang="sv-SE" sz="1300" dirty="0"/>
          </a:p>
          <a:p>
            <a:pPr marL="0" lvl="0" indent="0">
              <a:buNone/>
            </a:pPr>
            <a:r>
              <a:rPr lang="sv-SE" sz="1300" dirty="0"/>
              <a:t>- Betalning ska göras klart vid varje beställnings tillfälle antingen kontant eller mot rekvisition från </a:t>
            </a:r>
            <a:r>
              <a:rPr lang="sv-SE" sz="1300" dirty="0" smtClean="0"/>
              <a:t>kansliet.</a:t>
            </a:r>
            <a:endParaRPr lang="sv-SE" sz="1300" dirty="0"/>
          </a:p>
          <a:p>
            <a:pPr marL="0" indent="0">
              <a:buNone/>
            </a:pPr>
            <a:r>
              <a:rPr lang="sv-SE" sz="1300" dirty="0"/>
              <a:t>- Vi räknar med att din beställning är klar på tre till fyra veckor och då vi skickar ett meddelande på sms alt. ringer.</a:t>
            </a:r>
            <a:br>
              <a:rPr lang="sv-SE" sz="1300" dirty="0"/>
            </a:br>
            <a:endParaRPr lang="sv-SE" sz="1300" dirty="0"/>
          </a:p>
          <a:p>
            <a:pPr marL="0" indent="0">
              <a:buNone/>
            </a:pPr>
            <a:r>
              <a:rPr lang="sv-SE" sz="1300" dirty="0"/>
              <a:t>(Obs! Samtliga överdelar och väskor är Intersport loggade utan extra kostnad)</a:t>
            </a:r>
            <a:br>
              <a:rPr lang="sv-SE" sz="1300" dirty="0"/>
            </a:br>
            <a:endParaRPr lang="sv-SE" sz="1300" dirty="0"/>
          </a:p>
          <a:p>
            <a:pPr marL="0" indent="0">
              <a:buNone/>
            </a:pPr>
            <a:r>
              <a:rPr lang="sv-SE" sz="1300" dirty="0"/>
              <a:t>- Har du några frågor om klubbprodukterna kan du kontakta din ledare, eller Hasse på Intersport TEAM.</a:t>
            </a:r>
            <a:br>
              <a:rPr lang="sv-SE" sz="1300" dirty="0"/>
            </a:br>
            <a:r>
              <a:rPr lang="sv-SE" sz="1300" dirty="0"/>
              <a:t/>
            </a:r>
            <a:br>
              <a:rPr lang="sv-SE" sz="1300" dirty="0"/>
            </a:br>
            <a:r>
              <a:rPr lang="sv-SE" sz="1300" dirty="0"/>
              <a:t>- Intersport Erikslund Hans Stenholt (021-302140 alt. 070-667 84 31)  mail: hans.stenholt@intersport.se</a:t>
            </a:r>
          </a:p>
          <a:p>
            <a:pPr marL="0" indent="0">
              <a:buNone/>
            </a:pPr>
            <a:r>
              <a:rPr lang="sv-SE" sz="1300" dirty="0"/>
              <a:t>- Intersport Erikslund Jimmy Bohlin (021-302140 alt. 072-058 25 91)  mail: jimmy.bohlin@intersport.se</a:t>
            </a:r>
          </a:p>
          <a:p>
            <a:pPr marL="0" indent="0">
              <a:buNone/>
            </a:pPr>
            <a:endParaRPr lang="sv-SE" sz="1300" dirty="0"/>
          </a:p>
          <a:p>
            <a:pPr marL="0" indent="0">
              <a:buNone/>
            </a:pPr>
            <a:r>
              <a:rPr lang="sv-SE" sz="1300" dirty="0"/>
              <a:t>Hälsningar från oss på INTERSPORT!</a:t>
            </a:r>
            <a:endParaRPr lang="sv-SE" sz="1100" dirty="0"/>
          </a:p>
          <a:p>
            <a:endParaRPr lang="sv-SE" sz="1100" dirty="0" smtClean="0"/>
          </a:p>
          <a:p>
            <a:endParaRPr lang="sv-SE" sz="1100" dirty="0" smtClean="0"/>
          </a:p>
          <a:p>
            <a:endParaRPr lang="sv-SE" sz="1100" dirty="0"/>
          </a:p>
          <a:p>
            <a:pPr marL="0" indent="0">
              <a:buNone/>
            </a:pPr>
            <a:r>
              <a:rPr lang="sv-SE" sz="1300" i="1" dirty="0"/>
              <a:t>Tillsammans blir vi starkare!</a:t>
            </a:r>
            <a:endParaRPr lang="sv-SE" sz="1300" dirty="0"/>
          </a:p>
          <a:p>
            <a:pPr marL="0" indent="0">
              <a:buNone/>
            </a:pPr>
            <a:r>
              <a:rPr lang="sv-SE" sz="1300" i="1" dirty="0"/>
              <a:t> </a:t>
            </a:r>
            <a:endParaRPr lang="sv-SE" sz="1300" dirty="0"/>
          </a:p>
          <a:p>
            <a:pPr marL="0" indent="0">
              <a:buNone/>
            </a:pPr>
            <a:r>
              <a:rPr lang="sv-SE" sz="1300" i="1" dirty="0"/>
              <a:t>Jag hoppas du tycker att den Klubbprofil vi valt ut till våra medlemmar tilltalar dig, och att du beställer ur sortimentet hos INTERSPORT. För oss som klubb är det oerhört värdefullt när alla går i våra overaller och träningskläder ute på olika matcher och turneringar. Det stärker vår gemenskap och det ser också oerhört proffsigt ut.</a:t>
            </a:r>
            <a:endParaRPr lang="sv-SE" sz="1300" dirty="0"/>
          </a:p>
          <a:p>
            <a:pPr marL="0" indent="0">
              <a:buNone/>
            </a:pPr>
            <a:r>
              <a:rPr lang="sv-SE" sz="1300" dirty="0"/>
              <a:t/>
            </a:r>
            <a:br>
              <a:rPr lang="sv-SE" sz="1300" dirty="0"/>
            </a:br>
            <a:r>
              <a:rPr lang="sv-SE" sz="1400" i="1" dirty="0"/>
              <a:t>Hälsningar,</a:t>
            </a:r>
            <a:endParaRPr lang="sv-SE" sz="1400" dirty="0"/>
          </a:p>
          <a:p>
            <a:pPr marL="0" indent="0">
              <a:buNone/>
            </a:pPr>
            <a:r>
              <a:rPr lang="sv-SE" sz="1400" i="1" dirty="0" smtClean="0"/>
              <a:t>Daniel Blomberg.</a:t>
            </a:r>
            <a:r>
              <a:rPr lang="sv-SE" sz="1400" i="1" dirty="0"/>
              <a:t>	</a:t>
            </a:r>
            <a:br>
              <a:rPr lang="sv-SE" sz="1400" i="1" dirty="0"/>
            </a:br>
            <a:endParaRPr lang="sv-SE" sz="1400" i="1" dirty="0"/>
          </a:p>
          <a:p>
            <a:pPr marL="0" indent="0">
              <a:buNone/>
            </a:pPr>
            <a:r>
              <a:rPr lang="sv-SE" sz="1400" i="1" dirty="0"/>
              <a:t>Västerås BK 30 Adress: Bangatan 8 Ringvallen 72226 VÄSTERÅS</a:t>
            </a:r>
          </a:p>
          <a:p>
            <a:pPr marL="0" indent="0">
              <a:buNone/>
            </a:pPr>
            <a:r>
              <a:rPr lang="sv-SE" sz="1400" i="1" dirty="0"/>
              <a:t>Telefon </a:t>
            </a:r>
            <a:r>
              <a:rPr lang="sv-SE" sz="1400" i="1" dirty="0" smtClean="0"/>
              <a:t>073-0965314 </a:t>
            </a:r>
            <a:r>
              <a:rPr lang="sv-SE" sz="1400" i="1" dirty="0"/>
              <a:t>E-post: </a:t>
            </a:r>
            <a:r>
              <a:rPr lang="sv-SE" sz="1400" i="1" dirty="0" smtClean="0">
                <a:hlinkClick r:id="rId3"/>
              </a:rPr>
              <a:t>daniel@bk30.se</a:t>
            </a:r>
            <a:endParaRPr lang="sv-SE" sz="1400" i="1" dirty="0" smtClean="0"/>
          </a:p>
          <a:p>
            <a:pPr marL="0" indent="0">
              <a:buNone/>
            </a:pPr>
            <a:endParaRPr lang="sv-SE" sz="1400" i="1" dirty="0" smtClean="0"/>
          </a:p>
          <a:p>
            <a:pPr marL="0" indent="0">
              <a:buNone/>
            </a:pPr>
            <a:r>
              <a:rPr lang="sv-SE" sz="1100" i="1" dirty="0"/>
              <a:t>		</a:t>
            </a:r>
            <a:endParaRPr lang="sv-SE" sz="1100" i="1" dirty="0">
              <a:latin typeface="Arial"/>
              <a:cs typeface="Arial"/>
            </a:endParaRPr>
          </a:p>
        </p:txBody>
      </p:sp>
      <p:pic>
        <p:nvPicPr>
          <p:cNvPr id="9" name="Picture 2" descr="Adidas"/>
          <p:cNvPicPr>
            <a:picLocks noChangeAspect="1" noChangeArrowheads="1"/>
          </p:cNvPicPr>
          <p:nvPr/>
        </p:nvPicPr>
        <p:blipFill>
          <a:blip r:embed="rId4"/>
          <a:srcRect/>
          <a:stretch>
            <a:fillRect/>
          </a:stretch>
        </p:blipFill>
        <p:spPr bwMode="auto">
          <a:xfrm>
            <a:off x="7812360" y="5891145"/>
            <a:ext cx="792088" cy="562191"/>
          </a:xfrm>
          <a:prstGeom prst="rect">
            <a:avLst/>
          </a:prstGeom>
          <a:noFill/>
          <a:ln w="9525">
            <a:noFill/>
            <a:miter lim="800000"/>
            <a:headEnd/>
            <a:tailEnd/>
          </a:ln>
        </p:spPr>
      </p:pic>
      <p:sp>
        <p:nvSpPr>
          <p:cNvPr id="2" name="Platshållare för bildnummer 1"/>
          <p:cNvSpPr>
            <a:spLocks noGrp="1"/>
          </p:cNvSpPr>
          <p:nvPr>
            <p:ph type="sldNum" sz="quarter" idx="12"/>
          </p:nvPr>
        </p:nvSpPr>
        <p:spPr/>
        <p:txBody>
          <a:bodyPr/>
          <a:lstStyle/>
          <a:p>
            <a:fld id="{AE62688B-D692-4A73-B9A3-5EA97B88A5B5}" type="slidenum">
              <a:rPr lang="sv-SE" smtClean="0"/>
              <a:pPr/>
              <a:t>1</a:t>
            </a:fld>
            <a:endParaRPr lang="sv-SE" dirty="0"/>
          </a:p>
        </p:txBody>
      </p:sp>
      <p:sp>
        <p:nvSpPr>
          <p:cNvPr id="10"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sp>
        <p:nvSpPr>
          <p:cNvPr id="8" name="textruta 7"/>
          <p:cNvSpPr txBox="1"/>
          <p:nvPr/>
        </p:nvSpPr>
        <p:spPr>
          <a:xfrm>
            <a:off x="5065712" y="3573016"/>
            <a:ext cx="3394720" cy="646331"/>
          </a:xfrm>
          <a:prstGeom prst="rect">
            <a:avLst/>
          </a:prstGeom>
          <a:solidFill>
            <a:schemeClr val="bg1">
              <a:lumMod val="75000"/>
            </a:schemeClr>
          </a:solidFill>
          <a:ln w="15875">
            <a:solidFill>
              <a:schemeClr val="tx1"/>
            </a:solidFill>
          </a:ln>
        </p:spPr>
        <p:txBody>
          <a:bodyPr wrap="square" rtlCol="0">
            <a:spAutoFit/>
          </a:bodyPr>
          <a:lstStyle/>
          <a:p>
            <a:pPr algn="ctr"/>
            <a:r>
              <a:rPr lang="sv-SE" sz="1200" b="1" dirty="0" smtClean="0"/>
              <a:t>Obs!</a:t>
            </a:r>
          </a:p>
          <a:p>
            <a:pPr algn="ctr"/>
            <a:r>
              <a:rPr lang="sv-SE" sz="1200" b="1" dirty="0" smtClean="0"/>
              <a:t>Samtliga priser i profilen är inkl. moms.</a:t>
            </a:r>
          </a:p>
          <a:p>
            <a:pPr algn="ctr"/>
            <a:r>
              <a:rPr lang="sv-SE" sz="1200" b="1" dirty="0" smtClean="0"/>
              <a:t>Och gäller t.o.m. 2024-08-01.</a:t>
            </a:r>
            <a:endParaRPr lang="sv-SE" sz="1200" b="1" dirty="0"/>
          </a:p>
        </p:txBody>
      </p:sp>
      <p:pic>
        <p:nvPicPr>
          <p:cNvPr id="12" name="Bildobjekt 11"/>
          <p:cNvPicPr>
            <a:picLocks noChangeAspect="1"/>
          </p:cNvPicPr>
          <p:nvPr/>
        </p:nvPicPr>
        <p:blipFill rotWithShape="1">
          <a:blip r:embed="rId5">
            <a:extLst>
              <a:ext uri="{28A0092B-C50C-407E-A947-70E740481C1C}">
                <a14:useLocalDpi xmlns:a14="http://schemas.microsoft.com/office/drawing/2010/main" val="0"/>
              </a:ext>
            </a:extLst>
          </a:blip>
          <a:srcRect l="27168" t="4949" r="26602" b="30562"/>
          <a:stretch/>
        </p:blipFill>
        <p:spPr>
          <a:xfrm>
            <a:off x="7567551" y="260648"/>
            <a:ext cx="892881" cy="752691"/>
          </a:xfrm>
          <a:prstGeom prst="rect">
            <a:avLst/>
          </a:prstGeom>
        </p:spPr>
      </p:pic>
    </p:spTree>
    <p:extLst>
      <p:ext uri="{BB962C8B-B14F-4D97-AF65-F5344CB8AC3E}">
        <p14:creationId xmlns:p14="http://schemas.microsoft.com/office/powerpoint/2010/main" val="2841932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l="30634" r="33033"/>
          <a:stretch/>
        </p:blipFill>
        <p:spPr>
          <a:xfrm>
            <a:off x="7649668" y="1234491"/>
            <a:ext cx="1090529" cy="3001478"/>
          </a:xfrm>
          <a:prstGeom prst="rect">
            <a:avLst/>
          </a:prstGeom>
        </p:spPr>
      </p:pic>
      <p:pic>
        <p:nvPicPr>
          <p:cNvPr id="4" name="Bildobjekt 3"/>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15432" r="15754"/>
          <a:stretch/>
        </p:blipFill>
        <p:spPr>
          <a:xfrm>
            <a:off x="4437706" y="137722"/>
            <a:ext cx="2942606" cy="3838522"/>
          </a:xfrm>
          <a:prstGeom prst="rect">
            <a:avLst/>
          </a:prstGeom>
        </p:spPr>
      </p:pic>
      <p:graphicFrame>
        <p:nvGraphicFramePr>
          <p:cNvPr id="18" name="Tabell 17"/>
          <p:cNvGraphicFramePr>
            <a:graphicFrameLocks noGrp="1"/>
          </p:cNvGraphicFramePr>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107504" y="260648"/>
            <a:ext cx="5544617" cy="861774"/>
          </a:xfrm>
          <a:prstGeom prst="rect">
            <a:avLst/>
          </a:prstGeom>
          <a:noFill/>
          <a:ln w="9525">
            <a:noFill/>
            <a:miter lim="800000"/>
            <a:headEnd/>
            <a:tailEnd/>
          </a:ln>
        </p:spPr>
        <p:txBody>
          <a:bodyPr wrap="square">
            <a:spAutoFit/>
          </a:bodyPr>
          <a:lstStyle/>
          <a:p>
            <a:r>
              <a:rPr lang="sv-SE" sz="3600" b="1" u="sng" dirty="0" smtClean="0">
                <a:cs typeface="Arial" charset="0"/>
              </a:rPr>
              <a:t>Team Overall</a:t>
            </a:r>
            <a:br>
              <a:rPr lang="sv-SE" sz="3600" b="1" u="sng" dirty="0" smtClean="0">
                <a:cs typeface="Arial" charset="0"/>
              </a:rPr>
            </a:br>
            <a:r>
              <a:rPr lang="sv-SE" sz="1400" b="1" u="sng" dirty="0" smtClean="0">
                <a:cs typeface="Arial" charset="0"/>
              </a:rPr>
              <a:t>SQUADRA 21</a:t>
            </a:r>
            <a:endParaRPr lang="sv-SE" sz="1400" b="1" u="sng" dirty="0">
              <a:latin typeface="Arial" charset="0"/>
              <a:cs typeface="Arial" charset="0"/>
            </a:endParaRPr>
          </a:p>
        </p:txBody>
      </p:sp>
      <p:pic>
        <p:nvPicPr>
          <p:cNvPr id="17" name="Picture 2" descr="Adidas"/>
          <p:cNvPicPr>
            <a:picLocks noChangeAspect="1" noChangeArrowheads="1"/>
          </p:cNvPicPr>
          <p:nvPr/>
        </p:nvPicPr>
        <p:blipFill>
          <a:blip r:embed="rId6"/>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138311" y="1196752"/>
            <a:ext cx="3353569" cy="707886"/>
          </a:xfrm>
          <a:prstGeom prst="rect">
            <a:avLst/>
          </a:prstGeom>
          <a:noFill/>
        </p:spPr>
        <p:txBody>
          <a:bodyPr wrap="square" rtlCol="0">
            <a:spAutoFit/>
          </a:bodyPr>
          <a:lstStyle/>
          <a:p>
            <a:r>
              <a:rPr lang="sv-SE" sz="800" b="1" dirty="0"/>
              <a:t>SQ21 TR JKT </a:t>
            </a:r>
            <a:r>
              <a:rPr lang="sv-SE" sz="800" b="1" dirty="0" smtClean="0"/>
              <a:t>BLACK/WHITE  </a:t>
            </a:r>
            <a:endParaRPr lang="sv-SE" sz="800" b="1" dirty="0"/>
          </a:p>
          <a:p>
            <a:r>
              <a:rPr lang="sv-SE" sz="800" dirty="0"/>
              <a:t>Hel dragkedja sam två fickor med blixtlås.</a:t>
            </a:r>
          </a:p>
          <a:p>
            <a:r>
              <a:rPr lang="sv-SE" sz="800" dirty="0">
                <a:cs typeface="Arial" charset="0"/>
              </a:rPr>
              <a:t/>
            </a:r>
            <a:br>
              <a:rPr lang="sv-SE" sz="800" dirty="0">
                <a:cs typeface="Arial" charset="0"/>
              </a:rPr>
            </a:br>
            <a:r>
              <a:rPr lang="sv-SE" sz="800" b="1" dirty="0"/>
              <a:t>SQ21 TR PNT </a:t>
            </a:r>
            <a:r>
              <a:rPr lang="sv-SE" sz="800" b="1" dirty="0" smtClean="0"/>
              <a:t>BLACK/WHITE</a:t>
            </a:r>
            <a:r>
              <a:rPr lang="sv-SE" sz="800" dirty="0" smtClean="0"/>
              <a:t/>
            </a:r>
            <a:br>
              <a:rPr lang="sv-SE" sz="800" dirty="0" smtClean="0"/>
            </a:br>
            <a:r>
              <a:rPr lang="sv-SE" sz="800" dirty="0" smtClean="0"/>
              <a:t>Tighta ben med två fickor, med blixtlås vid benavslut.</a:t>
            </a:r>
            <a:endParaRPr lang="sv-SE" sz="800" dirty="0"/>
          </a:p>
        </p:txBody>
      </p:sp>
      <p:sp>
        <p:nvSpPr>
          <p:cNvPr id="25" name="textruta 24"/>
          <p:cNvSpPr txBox="1"/>
          <p:nvPr/>
        </p:nvSpPr>
        <p:spPr>
          <a:xfrm>
            <a:off x="179512" y="3327956"/>
            <a:ext cx="4374182" cy="677108"/>
          </a:xfrm>
          <a:prstGeom prst="rect">
            <a:avLst/>
          </a:prstGeom>
          <a:noFill/>
        </p:spPr>
        <p:txBody>
          <a:bodyPr wrap="square" rtlCol="0">
            <a:spAutoFit/>
          </a:bodyPr>
          <a:lstStyle/>
          <a:p>
            <a:r>
              <a:rPr lang="sv-SE" sz="1100" b="1" dirty="0" smtClean="0"/>
              <a:t>Jacka 116-164 </a:t>
            </a:r>
            <a:r>
              <a:rPr lang="sv-SE" sz="1100" dirty="0" smtClean="0"/>
              <a:t>GK9542 Op. 469:- / </a:t>
            </a:r>
            <a:r>
              <a:rPr lang="sv-SE" sz="1100" dirty="0" smtClean="0">
                <a:solidFill>
                  <a:srgbClr val="FF0000"/>
                </a:solidFill>
              </a:rPr>
              <a:t>379kr</a:t>
            </a:r>
            <a:r>
              <a:rPr lang="sv-SE" sz="1100" dirty="0" smtClean="0"/>
              <a:t> </a:t>
            </a:r>
            <a:r>
              <a:rPr lang="sv-SE" sz="900" b="1" dirty="0" smtClean="0"/>
              <a:t>(TR </a:t>
            </a:r>
            <a:r>
              <a:rPr lang="sv-SE" sz="900" b="1" dirty="0" err="1" smtClean="0"/>
              <a:t>Top</a:t>
            </a:r>
            <a:r>
              <a:rPr lang="sv-SE" sz="900" b="1" dirty="0" smtClean="0"/>
              <a:t> GK9561)</a:t>
            </a:r>
          </a:p>
          <a:p>
            <a:r>
              <a:rPr lang="sv-SE" sz="1100" b="1" dirty="0" smtClean="0"/>
              <a:t>Jacka S-XXL </a:t>
            </a:r>
            <a:r>
              <a:rPr lang="sv-SE" sz="1100" dirty="0" smtClean="0"/>
              <a:t>GK9546 Op. 519:-   / </a:t>
            </a:r>
            <a:r>
              <a:rPr lang="sv-SE" sz="1100" dirty="0" smtClean="0">
                <a:solidFill>
                  <a:srgbClr val="FF0000"/>
                </a:solidFill>
              </a:rPr>
              <a:t>419kr</a:t>
            </a:r>
            <a:r>
              <a:rPr lang="sv-SE" sz="1600" dirty="0" smtClean="0"/>
              <a:t> </a:t>
            </a:r>
            <a:r>
              <a:rPr lang="sv-SE" sz="900" b="1" dirty="0"/>
              <a:t>(TR </a:t>
            </a:r>
            <a:r>
              <a:rPr lang="sv-SE" sz="900" b="1" dirty="0" err="1"/>
              <a:t>Top</a:t>
            </a:r>
            <a:r>
              <a:rPr lang="sv-SE" sz="900" b="1" dirty="0"/>
              <a:t> </a:t>
            </a:r>
            <a:r>
              <a:rPr lang="sv-SE" sz="900" b="1" dirty="0" smtClean="0"/>
              <a:t>GK9562)</a:t>
            </a:r>
            <a:endParaRPr lang="sv-SE" sz="900" b="1" dirty="0"/>
          </a:p>
          <a:p>
            <a:r>
              <a:rPr lang="sv-SE" sz="1100" dirty="0" smtClean="0"/>
              <a:t> </a:t>
            </a:r>
            <a:endParaRPr lang="sv-SE" sz="1100" dirty="0"/>
          </a:p>
        </p:txBody>
      </p:sp>
      <p:sp>
        <p:nvSpPr>
          <p:cNvPr id="29" name="textruta 28"/>
          <p:cNvSpPr txBox="1"/>
          <p:nvPr/>
        </p:nvSpPr>
        <p:spPr>
          <a:xfrm>
            <a:off x="179512" y="4726305"/>
            <a:ext cx="3870126" cy="430887"/>
          </a:xfrm>
          <a:prstGeom prst="rect">
            <a:avLst/>
          </a:prstGeom>
          <a:noFill/>
        </p:spPr>
        <p:txBody>
          <a:bodyPr wrap="square" rtlCol="0">
            <a:spAutoFit/>
          </a:bodyPr>
          <a:lstStyle/>
          <a:p>
            <a:r>
              <a:rPr lang="sv-SE" sz="1100" b="1" dirty="0" smtClean="0"/>
              <a:t>Byxa 116-164 </a:t>
            </a:r>
            <a:r>
              <a:rPr lang="sv-SE" sz="1100" dirty="0" smtClean="0"/>
              <a:t>GK9553 Op. 469:- / </a:t>
            </a:r>
            <a:r>
              <a:rPr lang="sv-SE" sz="1100" dirty="0" smtClean="0">
                <a:solidFill>
                  <a:srgbClr val="FF0000"/>
                </a:solidFill>
              </a:rPr>
              <a:t>379kr</a:t>
            </a:r>
          </a:p>
          <a:p>
            <a:r>
              <a:rPr lang="sv-SE" sz="1100" b="1" dirty="0" smtClean="0"/>
              <a:t>Byxa S-XXL </a:t>
            </a:r>
            <a:r>
              <a:rPr lang="sv-SE" sz="1100" dirty="0" smtClean="0"/>
              <a:t>GK9545 Op.   519:- / </a:t>
            </a:r>
            <a:r>
              <a:rPr lang="sv-SE" sz="1100" dirty="0" smtClean="0">
                <a:solidFill>
                  <a:srgbClr val="FF0000"/>
                </a:solidFill>
              </a:rPr>
              <a:t>419kr</a:t>
            </a:r>
            <a:endParaRPr lang="sv-SE" sz="1100" dirty="0">
              <a:solidFill>
                <a:srgbClr val="FF0000"/>
              </a:solidFill>
            </a:endParaRPr>
          </a:p>
        </p:txBody>
      </p:sp>
      <p:sp>
        <p:nvSpPr>
          <p:cNvPr id="30" name="Text Box 8"/>
          <p:cNvSpPr txBox="1"/>
          <p:nvPr/>
        </p:nvSpPr>
        <p:spPr>
          <a:xfrm rot="19381744">
            <a:off x="4234099" y="4515368"/>
            <a:ext cx="1555751" cy="593729"/>
          </a:xfrm>
          <a:prstGeom prst="rect">
            <a:avLst/>
          </a:prstGeom>
          <a:solidFill>
            <a:srgbClr val="000000"/>
          </a:solidFill>
          <a:ln>
            <a:noFill/>
          </a:ln>
        </p:spPr>
        <p:txBody>
          <a:bodyPr vert="horz" wrap="non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i="0" u="none" strike="noStrike" kern="1200" cap="none" spc="0" baseline="0" dirty="0">
                <a:solidFill>
                  <a:srgbClr val="FFFFFF"/>
                </a:solidFill>
                <a:uFillTx/>
                <a:latin typeface="Arial"/>
              </a:rPr>
              <a:t>OBS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i="0" u="none" strike="noStrike" kern="1200" cap="none" spc="0" baseline="0" dirty="0">
                <a:solidFill>
                  <a:srgbClr val="FFFFFF"/>
                </a:solidFill>
                <a:uFillTx/>
                <a:latin typeface="Arial"/>
              </a:rPr>
              <a:t>Beställnings varor.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0" i="0" u="none" strike="noStrike" kern="1200" cap="none" spc="0" baseline="0" dirty="0">
                <a:solidFill>
                  <a:srgbClr val="FFFFFF"/>
                </a:solidFill>
                <a:uFillTx/>
                <a:latin typeface="Arial"/>
              </a:rPr>
              <a:t>Betalas vid beställning.</a:t>
            </a: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10</a:t>
            </a:fld>
            <a:endParaRPr lang="sv-SE"/>
          </a:p>
        </p:txBody>
      </p:sp>
      <p:sp>
        <p:nvSpPr>
          <p:cNvPr id="32"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sp>
        <p:nvSpPr>
          <p:cNvPr id="26" name="Text Box 82"/>
          <p:cNvSpPr txBox="1"/>
          <p:nvPr/>
        </p:nvSpPr>
        <p:spPr>
          <a:xfrm>
            <a:off x="251520" y="2060848"/>
            <a:ext cx="2736304" cy="1015663"/>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Lagbeställning om minst 10st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Jr</a:t>
            </a:r>
            <a:r>
              <a:rPr lang="sv-SE" sz="1200" b="1" kern="0" dirty="0">
                <a:solidFill>
                  <a:schemeClr val="bg1"/>
                </a:solidFill>
                <a:latin typeface="Arial"/>
              </a:rPr>
              <a:t> </a:t>
            </a:r>
            <a:r>
              <a:rPr lang="sv-SE" sz="2400" b="1" kern="0" dirty="0" smtClean="0">
                <a:solidFill>
                  <a:schemeClr val="bg1"/>
                </a:solidFill>
                <a:latin typeface="Arial"/>
              </a:rPr>
              <a:t>75</a:t>
            </a:r>
            <a:r>
              <a:rPr lang="sv-SE" sz="2400" b="1" kern="0" dirty="0">
                <a:solidFill>
                  <a:schemeClr val="bg1"/>
                </a:solidFill>
                <a:latin typeface="Arial"/>
              </a:rPr>
              <a:t>8</a:t>
            </a:r>
            <a:r>
              <a:rPr lang="sv-SE" sz="2400" b="1" kern="0" dirty="0" smtClean="0">
                <a:solidFill>
                  <a:schemeClr val="bg1"/>
                </a:solidFill>
                <a:latin typeface="Arial"/>
              </a:rPr>
              <a:t>kr</a:t>
            </a:r>
            <a:r>
              <a:rPr lang="sv-SE" sz="1200" b="1" kern="0" dirty="0" smtClean="0">
                <a:solidFill>
                  <a:schemeClr val="bg1"/>
                </a:solidFill>
                <a:latin typeface="Arial"/>
              </a:rPr>
              <a:t> / per paket.</a:t>
            </a:r>
          </a:p>
          <a:p>
            <a:pPr algn="ctr" defTabSz="914400" fontAlgn="auto">
              <a:spcBef>
                <a:spcPts val="0"/>
              </a:spcBef>
              <a:spcAft>
                <a:spcPts val="0"/>
              </a:spcAft>
              <a:defRPr sz="1800" b="0" i="0" u="none" strike="noStrike" kern="0" cap="none" spc="0" baseline="0">
                <a:solidFill>
                  <a:srgbClr val="000000"/>
                </a:solidFill>
                <a:uFillTx/>
              </a:defRPr>
            </a:pPr>
            <a:r>
              <a:rPr lang="sv-SE" sz="1200" b="1" kern="0" dirty="0" smtClean="0">
                <a:solidFill>
                  <a:schemeClr val="bg1"/>
                </a:solidFill>
                <a:latin typeface="Arial"/>
              </a:rPr>
              <a:t>Sr </a:t>
            </a:r>
            <a:r>
              <a:rPr lang="sv-SE" sz="2400" b="1" kern="0" dirty="0" smtClean="0">
                <a:solidFill>
                  <a:schemeClr val="bg1"/>
                </a:solidFill>
                <a:latin typeface="Arial"/>
              </a:rPr>
              <a:t>838kr</a:t>
            </a:r>
            <a:r>
              <a:rPr lang="sv-SE" sz="1200" b="1" kern="0" dirty="0" smtClean="0">
                <a:solidFill>
                  <a:schemeClr val="bg1"/>
                </a:solidFill>
                <a:latin typeface="Arial"/>
              </a:rPr>
              <a:t> </a:t>
            </a:r>
            <a:r>
              <a:rPr lang="sv-SE" sz="1200" b="1" kern="0" dirty="0">
                <a:solidFill>
                  <a:schemeClr val="bg1"/>
                </a:solidFill>
                <a:latin typeface="Arial"/>
              </a:rPr>
              <a:t>/ per </a:t>
            </a:r>
            <a:r>
              <a:rPr lang="sv-SE" sz="1200" b="1" kern="0" dirty="0" smtClean="0">
                <a:solidFill>
                  <a:schemeClr val="bg1"/>
                </a:solidFill>
                <a:latin typeface="Arial"/>
              </a:rPr>
              <a:t>paket.</a:t>
            </a:r>
            <a:endParaRPr lang="sv-SE" sz="1200" b="1" dirty="0">
              <a:solidFill>
                <a:schemeClr val="bg1"/>
              </a:solidFill>
              <a:latin typeface="Arial"/>
            </a:endParaRPr>
          </a:p>
        </p:txBody>
      </p:sp>
      <p:sp>
        <p:nvSpPr>
          <p:cNvPr id="24" name="Text Box 79"/>
          <p:cNvSpPr txBox="1"/>
          <p:nvPr/>
        </p:nvSpPr>
        <p:spPr>
          <a:xfrm>
            <a:off x="6156176" y="3303855"/>
            <a:ext cx="2013259" cy="12772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Stort Namn:	80kr.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Liten Siffra:	20kr/st. </a:t>
            </a:r>
          </a:p>
        </p:txBody>
      </p:sp>
      <p:pic>
        <p:nvPicPr>
          <p:cNvPr id="36" name="Picture 2"/>
          <p:cNvPicPr>
            <a:picLocks noChangeAspect="1" noChangeArrowheads="1"/>
          </p:cNvPicPr>
          <p:nvPr/>
        </p:nvPicPr>
        <p:blipFill>
          <a:blip r:embed="rId7"/>
          <a:srcRect/>
          <a:stretch>
            <a:fillRect/>
          </a:stretch>
        </p:blipFill>
        <p:spPr bwMode="auto">
          <a:xfrm>
            <a:off x="6200764" y="1084034"/>
            <a:ext cx="263799" cy="256734"/>
          </a:xfrm>
          <a:prstGeom prst="rect">
            <a:avLst/>
          </a:prstGeom>
          <a:noFill/>
          <a:ln w="9525">
            <a:noFill/>
            <a:miter lim="800000"/>
            <a:headEnd/>
            <a:tailEnd/>
          </a:ln>
          <a:effectLst/>
        </p:spPr>
      </p:pic>
      <p:pic>
        <p:nvPicPr>
          <p:cNvPr id="38" name="Bildobjekt 37"/>
          <p:cNvPicPr>
            <a:picLocks noChangeAspect="1"/>
          </p:cNvPicPr>
          <p:nvPr/>
        </p:nvPicPr>
        <p:blipFill rotWithShape="1">
          <a:blip r:embed="rId8">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pic>
        <p:nvPicPr>
          <p:cNvPr id="33" name="Bildobjekt 32"/>
          <p:cNvPicPr>
            <a:picLocks noChangeAspect="1"/>
          </p:cNvPicPr>
          <p:nvPr/>
        </p:nvPicPr>
        <p:blipFill>
          <a:blip r:embed="rId9"/>
          <a:stretch>
            <a:fillRect/>
          </a:stretch>
        </p:blipFill>
        <p:spPr>
          <a:xfrm>
            <a:off x="5364088" y="1167366"/>
            <a:ext cx="323728" cy="101394"/>
          </a:xfrm>
          <a:prstGeom prst="rect">
            <a:avLst/>
          </a:prstGeom>
          <a:noFill/>
        </p:spPr>
      </p:pic>
      <p:sp>
        <p:nvSpPr>
          <p:cNvPr id="39" name="textruta 38"/>
          <p:cNvSpPr txBox="1"/>
          <p:nvPr/>
        </p:nvSpPr>
        <p:spPr>
          <a:xfrm>
            <a:off x="3203848" y="446652"/>
            <a:ext cx="1403473" cy="1892826"/>
          </a:xfrm>
          <a:prstGeom prst="rect">
            <a:avLst/>
          </a:prstGeom>
          <a:noFill/>
          <a:ln w="19050">
            <a:solidFill>
              <a:schemeClr val="tx1"/>
            </a:solidFill>
          </a:ln>
        </p:spPr>
        <p:txBody>
          <a:bodyPr wrap="square" rtlCol="0">
            <a:spAutoFit/>
          </a:bodyPr>
          <a:lstStyle/>
          <a:p>
            <a:r>
              <a:rPr lang="sv-SE" sz="900" b="1" dirty="0" smtClean="0"/>
              <a:t>JR=(TR </a:t>
            </a:r>
            <a:r>
              <a:rPr lang="sv-SE" sz="900" b="1" dirty="0" err="1" smtClean="0"/>
              <a:t>Top</a:t>
            </a:r>
            <a:r>
              <a:rPr lang="sv-SE" sz="900" b="1" dirty="0" smtClean="0"/>
              <a:t> GK9561)</a:t>
            </a:r>
          </a:p>
          <a:p>
            <a:endParaRPr lang="sv-SE" sz="900" b="1" dirty="0" smtClean="0"/>
          </a:p>
          <a:p>
            <a:r>
              <a:rPr lang="sv-SE" sz="900" b="1" dirty="0" smtClean="0"/>
              <a:t>SR=(TR </a:t>
            </a:r>
            <a:r>
              <a:rPr lang="sv-SE" sz="900" b="1" dirty="0" err="1"/>
              <a:t>Top</a:t>
            </a:r>
            <a:r>
              <a:rPr lang="sv-SE" sz="900" b="1" dirty="0"/>
              <a:t> </a:t>
            </a:r>
            <a:r>
              <a:rPr lang="sv-SE" sz="900" b="1" dirty="0" smtClean="0"/>
              <a:t>GK9562)</a:t>
            </a:r>
            <a:br>
              <a:rPr lang="sv-SE" sz="900" b="1" dirty="0" smtClean="0"/>
            </a:br>
            <a:endParaRPr lang="sv-SE" sz="900" b="1" dirty="0" smtClean="0"/>
          </a:p>
          <a:p>
            <a:endParaRPr lang="sv-SE" sz="900" b="1" dirty="0"/>
          </a:p>
          <a:p>
            <a:endParaRPr lang="sv-SE" sz="900" b="1" dirty="0" smtClean="0"/>
          </a:p>
          <a:p>
            <a:endParaRPr lang="sv-SE" sz="900" b="1" dirty="0"/>
          </a:p>
          <a:p>
            <a:endParaRPr lang="sv-SE" sz="900" b="1" dirty="0" smtClean="0"/>
          </a:p>
          <a:p>
            <a:endParaRPr lang="sv-SE" sz="900" b="1" dirty="0" smtClean="0"/>
          </a:p>
          <a:p>
            <a:endParaRPr lang="sv-SE" sz="900" b="1" dirty="0" smtClean="0"/>
          </a:p>
          <a:p>
            <a:endParaRPr lang="sv-SE" sz="900" b="1" dirty="0" smtClean="0"/>
          </a:p>
          <a:p>
            <a:endParaRPr lang="sv-SE" sz="900" b="1" dirty="0" smtClean="0"/>
          </a:p>
          <a:p>
            <a:endParaRPr lang="sv-SE" sz="900" b="1" dirty="0"/>
          </a:p>
        </p:txBody>
      </p:sp>
      <p:pic>
        <p:nvPicPr>
          <p:cNvPr id="7" name="Bildobjekt 6"/>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40000"/>
                    </a14:imgEffect>
                  </a14:imgLayer>
                </a14:imgProps>
              </a:ext>
            </a:extLst>
          </a:blip>
          <a:srcRect l="14569" r="12475"/>
          <a:stretch/>
        </p:blipFill>
        <p:spPr>
          <a:xfrm>
            <a:off x="3469700" y="980728"/>
            <a:ext cx="958284" cy="1233641"/>
          </a:xfrm>
          <a:prstGeom prst="rect">
            <a:avLst/>
          </a:prstGeom>
        </p:spPr>
      </p:pic>
      <p:graphicFrame>
        <p:nvGraphicFramePr>
          <p:cNvPr id="8" name="Tabell 7"/>
          <p:cNvGraphicFramePr>
            <a:graphicFrameLocks noGrp="1"/>
          </p:cNvGraphicFramePr>
          <p:nvPr>
            <p:extLst>
              <p:ext uri="{D42A27DB-BD31-4B8C-83A1-F6EECF244321}">
                <p14:modId xmlns:p14="http://schemas.microsoft.com/office/powerpoint/2010/main" val="1522390516"/>
              </p:ext>
            </p:extLst>
          </p:nvPr>
        </p:nvGraphicFramePr>
        <p:xfrm>
          <a:off x="266328" y="3789040"/>
          <a:ext cx="3657600" cy="762000"/>
        </p:xfrm>
        <a:graphic>
          <a:graphicData uri="http://schemas.openxmlformats.org/drawingml/2006/table">
            <a:tbl>
              <a:tblPr/>
              <a:tblGrid>
                <a:gridCol w="609600">
                  <a:extLst>
                    <a:ext uri="{9D8B030D-6E8A-4147-A177-3AD203B41FA5}">
                      <a16:colId xmlns:a16="http://schemas.microsoft.com/office/drawing/2014/main" val="146092668"/>
                    </a:ext>
                  </a:extLst>
                </a:gridCol>
                <a:gridCol w="609600">
                  <a:extLst>
                    <a:ext uri="{9D8B030D-6E8A-4147-A177-3AD203B41FA5}">
                      <a16:colId xmlns:a16="http://schemas.microsoft.com/office/drawing/2014/main" val="1804585570"/>
                    </a:ext>
                  </a:extLst>
                </a:gridCol>
                <a:gridCol w="566192">
                  <a:extLst>
                    <a:ext uri="{9D8B030D-6E8A-4147-A177-3AD203B41FA5}">
                      <a16:colId xmlns:a16="http://schemas.microsoft.com/office/drawing/2014/main" val="1825613866"/>
                    </a:ext>
                  </a:extLst>
                </a:gridCol>
                <a:gridCol w="653008">
                  <a:extLst>
                    <a:ext uri="{9D8B030D-6E8A-4147-A177-3AD203B41FA5}">
                      <a16:colId xmlns:a16="http://schemas.microsoft.com/office/drawing/2014/main" val="2098532594"/>
                    </a:ext>
                  </a:extLst>
                </a:gridCol>
                <a:gridCol w="609600">
                  <a:extLst>
                    <a:ext uri="{9D8B030D-6E8A-4147-A177-3AD203B41FA5}">
                      <a16:colId xmlns:a16="http://schemas.microsoft.com/office/drawing/2014/main" val="2430620754"/>
                    </a:ext>
                  </a:extLst>
                </a:gridCol>
                <a:gridCol w="609600">
                  <a:extLst>
                    <a:ext uri="{9D8B030D-6E8A-4147-A177-3AD203B41FA5}">
                      <a16:colId xmlns:a16="http://schemas.microsoft.com/office/drawing/2014/main" val="142958653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295422571"/>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902720"/>
                  </a:ext>
                </a:extLst>
              </a:tr>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470589204"/>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172600"/>
                  </a:ext>
                </a:extLst>
              </a:tr>
            </a:tbl>
          </a:graphicData>
        </a:graphic>
      </p:graphicFrame>
      <p:graphicFrame>
        <p:nvGraphicFramePr>
          <p:cNvPr id="28" name="Tabell 27"/>
          <p:cNvGraphicFramePr>
            <a:graphicFrameLocks noGrp="1"/>
          </p:cNvGraphicFramePr>
          <p:nvPr>
            <p:extLst>
              <p:ext uri="{D42A27DB-BD31-4B8C-83A1-F6EECF244321}">
                <p14:modId xmlns:p14="http://schemas.microsoft.com/office/powerpoint/2010/main" val="2651948126"/>
              </p:ext>
            </p:extLst>
          </p:nvPr>
        </p:nvGraphicFramePr>
        <p:xfrm>
          <a:off x="266328" y="5115272"/>
          <a:ext cx="3657600" cy="762000"/>
        </p:xfrm>
        <a:graphic>
          <a:graphicData uri="http://schemas.openxmlformats.org/drawingml/2006/table">
            <a:tbl>
              <a:tblPr/>
              <a:tblGrid>
                <a:gridCol w="609600">
                  <a:extLst>
                    <a:ext uri="{9D8B030D-6E8A-4147-A177-3AD203B41FA5}">
                      <a16:colId xmlns:a16="http://schemas.microsoft.com/office/drawing/2014/main" val="146092668"/>
                    </a:ext>
                  </a:extLst>
                </a:gridCol>
                <a:gridCol w="609600">
                  <a:extLst>
                    <a:ext uri="{9D8B030D-6E8A-4147-A177-3AD203B41FA5}">
                      <a16:colId xmlns:a16="http://schemas.microsoft.com/office/drawing/2014/main" val="1804585570"/>
                    </a:ext>
                  </a:extLst>
                </a:gridCol>
                <a:gridCol w="609600">
                  <a:extLst>
                    <a:ext uri="{9D8B030D-6E8A-4147-A177-3AD203B41FA5}">
                      <a16:colId xmlns:a16="http://schemas.microsoft.com/office/drawing/2014/main" val="1825613866"/>
                    </a:ext>
                  </a:extLst>
                </a:gridCol>
                <a:gridCol w="609600">
                  <a:extLst>
                    <a:ext uri="{9D8B030D-6E8A-4147-A177-3AD203B41FA5}">
                      <a16:colId xmlns:a16="http://schemas.microsoft.com/office/drawing/2014/main" val="2098532594"/>
                    </a:ext>
                  </a:extLst>
                </a:gridCol>
                <a:gridCol w="609600">
                  <a:extLst>
                    <a:ext uri="{9D8B030D-6E8A-4147-A177-3AD203B41FA5}">
                      <a16:colId xmlns:a16="http://schemas.microsoft.com/office/drawing/2014/main" val="2430620754"/>
                    </a:ext>
                  </a:extLst>
                </a:gridCol>
                <a:gridCol w="609600">
                  <a:extLst>
                    <a:ext uri="{9D8B030D-6E8A-4147-A177-3AD203B41FA5}">
                      <a16:colId xmlns:a16="http://schemas.microsoft.com/office/drawing/2014/main" val="142958653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295422571"/>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902720"/>
                  </a:ext>
                </a:extLst>
              </a:tr>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470589204"/>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172600"/>
                  </a:ext>
                </a:extLst>
              </a:tr>
            </a:tbl>
          </a:graphicData>
        </a:graphic>
      </p:graphicFrame>
      <p:sp>
        <p:nvSpPr>
          <p:cNvPr id="22" name="Text Box 82"/>
          <p:cNvSpPr txBox="1"/>
          <p:nvPr/>
        </p:nvSpPr>
        <p:spPr>
          <a:xfrm>
            <a:off x="6261156" y="1877981"/>
            <a:ext cx="1839236" cy="307777"/>
          </a:xfrm>
          <a:prstGeom prst="rect">
            <a:avLst/>
          </a:prstGeom>
          <a:solidFill>
            <a:schemeClr val="accent6">
              <a:lumMod val="60000"/>
              <a:lumOff val="40000"/>
            </a:schemeClr>
          </a:solidFill>
          <a:ln>
            <a:solidFill>
              <a:schemeClr val="tx1"/>
            </a:solidFill>
          </a:ln>
        </p:spPr>
        <p:txBody>
          <a:bodyPr vert="horz" wrap="square" lIns="91440" tIns="45720" rIns="91440" bIns="45720" anchor="t" anchorCtr="0" compatLnSpc="1">
            <a:spAutoFit/>
          </a:bodyPr>
          <a:lstStyle/>
          <a:p>
            <a:pPr algn="ctr" defTabSz="914400" fontAlgn="auto">
              <a:spcBef>
                <a:spcPts val="0"/>
              </a:spcBef>
              <a:spcAft>
                <a:spcPts val="0"/>
              </a:spcAft>
              <a:defRPr sz="1800" b="0" i="0" u="none" strike="noStrike" kern="0" cap="none" spc="0" baseline="0">
                <a:solidFill>
                  <a:srgbClr val="000000"/>
                </a:solidFill>
                <a:uFillTx/>
              </a:defRPr>
            </a:pPr>
            <a:r>
              <a:rPr lang="sv-SE" sz="700" b="1" kern="0" dirty="0" smtClean="0">
                <a:latin typeface="Arial"/>
              </a:rPr>
              <a:t>Endast lagbeställningar om minst 10st.</a:t>
            </a:r>
          </a:p>
          <a:p>
            <a:pPr algn="ctr" defTabSz="914400" fontAlgn="auto">
              <a:spcBef>
                <a:spcPts val="0"/>
              </a:spcBef>
              <a:spcAft>
                <a:spcPts val="0"/>
              </a:spcAft>
              <a:defRPr sz="1800" b="0" i="0" u="none" strike="noStrike" kern="0" cap="none" spc="0" baseline="0">
                <a:solidFill>
                  <a:srgbClr val="000000"/>
                </a:solidFill>
                <a:uFillTx/>
              </a:defRPr>
            </a:pPr>
            <a:r>
              <a:rPr lang="sv-SE" sz="700" b="1" kern="0" dirty="0" smtClean="0">
                <a:latin typeface="Arial"/>
              </a:rPr>
              <a:t>Ej i föreningsshopen.</a:t>
            </a:r>
            <a:endParaRPr lang="sv-SE" sz="700" b="1" dirty="0">
              <a:latin typeface="Arial"/>
            </a:endParaRPr>
          </a:p>
        </p:txBody>
      </p:sp>
    </p:spTree>
    <p:extLst>
      <p:ext uri="{BB962C8B-B14F-4D97-AF65-F5344CB8AC3E}">
        <p14:creationId xmlns:p14="http://schemas.microsoft.com/office/powerpoint/2010/main" val="181210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9"/>
          <p:cNvSpPr txBox="1">
            <a:spLocks noChangeArrowheads="1"/>
          </p:cNvSpPr>
          <p:nvPr/>
        </p:nvSpPr>
        <p:spPr bwMode="auto">
          <a:xfrm>
            <a:off x="755576" y="1129962"/>
            <a:ext cx="7072313" cy="4955203"/>
          </a:xfrm>
          <a:prstGeom prst="rect">
            <a:avLst/>
          </a:prstGeom>
          <a:noFill/>
          <a:ln w="9525">
            <a:noFill/>
            <a:miter lim="800000"/>
            <a:headEnd/>
            <a:tailEnd/>
          </a:ln>
        </p:spPr>
        <p:txBody>
          <a:bodyPr>
            <a:spAutoFit/>
          </a:bodyPr>
          <a:lstStyle/>
          <a:p>
            <a:pPr lvl="0"/>
            <a:r>
              <a:rPr lang="sv-SE" sz="2800" u="sng" dirty="0">
                <a:solidFill>
                  <a:prstClr val="black"/>
                </a:solidFill>
              </a:rPr>
              <a:t>Intersport Erikslund</a:t>
            </a:r>
            <a:r>
              <a:rPr lang="sv-SE" sz="3600" dirty="0">
                <a:solidFill>
                  <a:prstClr val="black"/>
                </a:solidFill>
              </a:rPr>
              <a:t/>
            </a:r>
            <a:br>
              <a:rPr lang="sv-SE" sz="3600" dirty="0">
                <a:solidFill>
                  <a:prstClr val="black"/>
                </a:solidFill>
              </a:rPr>
            </a:br>
            <a:r>
              <a:rPr lang="sv-SE" sz="1600" dirty="0">
                <a:solidFill>
                  <a:prstClr val="black"/>
                </a:solidFill>
              </a:rPr>
              <a:t>Hans Stenholt</a:t>
            </a:r>
          </a:p>
          <a:p>
            <a:pPr lvl="0"/>
            <a:r>
              <a:rPr lang="sv-SE" sz="1600" dirty="0">
                <a:solidFill>
                  <a:prstClr val="black"/>
                </a:solidFill>
              </a:rPr>
              <a:t>Telefon: 021-302140 (070-667 84 31)</a:t>
            </a:r>
          </a:p>
          <a:p>
            <a:pPr lvl="0"/>
            <a:r>
              <a:rPr lang="sv-SE" sz="1600" dirty="0">
                <a:solidFill>
                  <a:prstClr val="black"/>
                </a:solidFill>
              </a:rPr>
              <a:t>E-mail: </a:t>
            </a:r>
            <a:r>
              <a:rPr lang="sv-SE" sz="1600" dirty="0">
                <a:solidFill>
                  <a:prstClr val="black"/>
                </a:solidFill>
                <a:hlinkClick r:id="rId2"/>
              </a:rPr>
              <a:t>hans.stenholt@intersport.se</a:t>
            </a:r>
            <a:endParaRPr lang="sv-SE" sz="1600" dirty="0">
              <a:solidFill>
                <a:prstClr val="black"/>
              </a:solidFill>
            </a:endParaRPr>
          </a:p>
          <a:p>
            <a:pPr lvl="0"/>
            <a:r>
              <a:rPr lang="it-IT" sz="1600" dirty="0" smtClean="0">
                <a:solidFill>
                  <a:prstClr val="black"/>
                </a:solidFill>
              </a:rPr>
              <a:t>Jimmy </a:t>
            </a:r>
            <a:r>
              <a:rPr lang="it-IT" sz="1600" dirty="0">
                <a:solidFill>
                  <a:prstClr val="black"/>
                </a:solidFill>
              </a:rPr>
              <a:t>Bohlin</a:t>
            </a:r>
          </a:p>
          <a:p>
            <a:pPr lvl="0"/>
            <a:r>
              <a:rPr lang="it-IT" sz="1600" dirty="0">
                <a:solidFill>
                  <a:prstClr val="black"/>
                </a:solidFill>
              </a:rPr>
              <a:t>Telefon: 021-302140 (072-058 25 91)</a:t>
            </a:r>
          </a:p>
          <a:p>
            <a:pPr lvl="0"/>
            <a:r>
              <a:rPr lang="it-IT" sz="1600" dirty="0">
                <a:solidFill>
                  <a:prstClr val="black"/>
                </a:solidFill>
              </a:rPr>
              <a:t>E-mail: </a:t>
            </a:r>
            <a:r>
              <a:rPr lang="it-IT" sz="1600" dirty="0">
                <a:solidFill>
                  <a:prstClr val="black"/>
                </a:solidFill>
                <a:hlinkClick r:id="rId3"/>
              </a:rPr>
              <a:t>jimmy.bohlin@intersport.se</a:t>
            </a:r>
            <a:r>
              <a:rPr lang="it-IT" sz="1600" dirty="0">
                <a:solidFill>
                  <a:prstClr val="black"/>
                </a:solidFill>
              </a:rPr>
              <a:t> </a:t>
            </a:r>
          </a:p>
          <a:p>
            <a:endParaRPr lang="sv-SE" sz="2800" dirty="0" smtClean="0"/>
          </a:p>
          <a:p>
            <a:endParaRPr lang="sv-SE" sz="2800" dirty="0"/>
          </a:p>
          <a:p>
            <a:pPr lvl="0"/>
            <a:r>
              <a:rPr lang="sv-SE" sz="2800" u="sng" dirty="0">
                <a:solidFill>
                  <a:prstClr val="black"/>
                </a:solidFill>
              </a:rPr>
              <a:t>VÄSTERÅS BK-30 </a:t>
            </a:r>
          </a:p>
          <a:p>
            <a:pPr lvl="0"/>
            <a:r>
              <a:rPr lang="sv-SE" sz="1600" dirty="0">
                <a:solidFill>
                  <a:prstClr val="black"/>
                </a:solidFill>
              </a:rPr>
              <a:t>Kansliet.</a:t>
            </a:r>
          </a:p>
          <a:p>
            <a:pPr lvl="0"/>
            <a:r>
              <a:rPr lang="nb-NO" sz="1600" dirty="0">
                <a:solidFill>
                  <a:prstClr val="black"/>
                </a:solidFill>
              </a:rPr>
              <a:t>Telefon:</a:t>
            </a:r>
            <a:r>
              <a:rPr lang="sv-SE" sz="1600" dirty="0">
                <a:solidFill>
                  <a:prstClr val="black"/>
                </a:solidFill>
              </a:rPr>
              <a:t>021-415120 </a:t>
            </a:r>
            <a:br>
              <a:rPr lang="sv-SE" sz="1600" dirty="0">
                <a:solidFill>
                  <a:prstClr val="black"/>
                </a:solidFill>
              </a:rPr>
            </a:br>
            <a:r>
              <a:rPr lang="sv-SE" sz="1600" dirty="0">
                <a:solidFill>
                  <a:prstClr val="black"/>
                </a:solidFill>
              </a:rPr>
              <a:t>E-mail: </a:t>
            </a:r>
            <a:r>
              <a:rPr lang="sv-SE" sz="1600" dirty="0">
                <a:solidFill>
                  <a:prstClr val="black"/>
                </a:solidFill>
                <a:hlinkClick r:id="rId4"/>
              </a:rPr>
              <a:t>info@bk30.se</a:t>
            </a:r>
            <a:endParaRPr lang="sv-SE" sz="1600" dirty="0">
              <a:solidFill>
                <a:prstClr val="black"/>
              </a:solidFill>
            </a:endParaRPr>
          </a:p>
          <a:p>
            <a:endParaRPr lang="sv-SE" sz="2000" dirty="0" smtClean="0"/>
          </a:p>
          <a:p>
            <a:endParaRPr lang="sv-SE" sz="2000" dirty="0" smtClean="0"/>
          </a:p>
          <a:p>
            <a:endParaRPr lang="sv-SE" sz="2000" dirty="0" smtClean="0"/>
          </a:p>
        </p:txBody>
      </p:sp>
      <p:sp>
        <p:nvSpPr>
          <p:cNvPr id="29" name="Rectangle 11"/>
          <p:cNvSpPr txBox="1">
            <a:spLocks noChangeArrowheads="1"/>
          </p:cNvSpPr>
          <p:nvPr/>
        </p:nvSpPr>
        <p:spPr>
          <a:xfrm>
            <a:off x="755576" y="476672"/>
            <a:ext cx="5184576" cy="849064"/>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sv-SE" sz="3600" b="1" i="0" u="sng" strike="noStrike" kern="1200" cap="none" spc="0" normalizeH="0" baseline="0" noProof="0" dirty="0" smtClean="0">
                <a:ln>
                  <a:noFill/>
                </a:ln>
                <a:effectLst/>
                <a:uLnTx/>
                <a:uFillTx/>
                <a:latin typeface="Arial" pitchFamily="34" charset="0"/>
                <a:ea typeface="ＭＳ Ｐゴシック" pitchFamily="-65" charset="-128"/>
                <a:cs typeface="Arial" pitchFamily="34" charset="0"/>
              </a:rPr>
              <a:t>KONTAKTUPPGIFTER</a:t>
            </a: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11</a:t>
            </a:fld>
            <a:endParaRPr lang="sv-SE"/>
          </a:p>
        </p:txBody>
      </p:sp>
      <p:pic>
        <p:nvPicPr>
          <p:cNvPr id="9" name="Picture 2" descr="Adidas"/>
          <p:cNvPicPr>
            <a:picLocks noChangeAspect="1" noChangeArrowheads="1"/>
          </p:cNvPicPr>
          <p:nvPr/>
        </p:nvPicPr>
        <p:blipFill>
          <a:blip r:embed="rId5"/>
          <a:srcRect/>
          <a:stretch>
            <a:fillRect/>
          </a:stretch>
        </p:blipFill>
        <p:spPr bwMode="auto">
          <a:xfrm>
            <a:off x="7812360" y="5891145"/>
            <a:ext cx="792088" cy="562191"/>
          </a:xfrm>
          <a:prstGeom prst="rect">
            <a:avLst/>
          </a:prstGeom>
          <a:noFill/>
          <a:ln w="9525">
            <a:noFill/>
            <a:miter lim="800000"/>
            <a:headEnd/>
            <a:tailEnd/>
          </a:ln>
        </p:spPr>
      </p:pic>
      <p:sp>
        <p:nvSpPr>
          <p:cNvPr id="12"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pic>
        <p:nvPicPr>
          <p:cNvPr id="15" name="Bildobjekt 14" descr="Intersport.jpg"/>
          <p:cNvPicPr>
            <a:picLocks noChangeAspect="1"/>
          </p:cNvPicPr>
          <p:nvPr/>
        </p:nvPicPr>
        <p:blipFill>
          <a:blip r:embed="rId6"/>
          <a:stretch>
            <a:fillRect/>
          </a:stretch>
        </p:blipFill>
        <p:spPr>
          <a:xfrm>
            <a:off x="5672232" y="2249727"/>
            <a:ext cx="1986579" cy="218550"/>
          </a:xfrm>
          <a:prstGeom prst="rect">
            <a:avLst/>
          </a:prstGeom>
        </p:spPr>
      </p:pic>
      <p:pic>
        <p:nvPicPr>
          <p:cNvPr id="11" name="Bildobjekt 10"/>
          <p:cNvPicPr>
            <a:picLocks noChangeAspect="1"/>
          </p:cNvPicPr>
          <p:nvPr/>
        </p:nvPicPr>
        <p:blipFill rotWithShape="1">
          <a:blip r:embed="rId7">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sp>
        <p:nvSpPr>
          <p:cNvPr id="16" name="Text Box 79"/>
          <p:cNvSpPr txBox="1"/>
          <p:nvPr/>
        </p:nvSpPr>
        <p:spPr>
          <a:xfrm>
            <a:off x="5672232" y="2810154"/>
            <a:ext cx="2013259" cy="1415772"/>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Stort Namn:	80kr.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Liten Siffra:	20kr/st. </a:t>
            </a:r>
          </a:p>
          <a:p>
            <a:pPr defTabSz="914400" fontAlgn="auto">
              <a:spcBef>
                <a:spcPts val="0"/>
              </a:spcBef>
              <a:spcAft>
                <a:spcPts val="0"/>
              </a:spcAft>
              <a:defRPr sz="1800" b="0" i="0" u="none" strike="noStrike" kern="0" cap="none" spc="0" baseline="0">
                <a:solidFill>
                  <a:srgbClr val="000000"/>
                </a:solidFill>
                <a:uFillTx/>
              </a:defRPr>
            </a:pPr>
            <a:r>
              <a:rPr lang="sv-SE" sz="900" b="1" dirty="0">
                <a:latin typeface="Arial"/>
              </a:rPr>
              <a:t>Stor Siffra:	30kr/st.</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solidFill>
                <a:schemeClr val="bg1"/>
              </a:solidFill>
              <a:latin typeface="Arial"/>
            </a:endParaRPr>
          </a:p>
        </p:txBody>
      </p:sp>
    </p:spTree>
    <p:extLst>
      <p:ext uri="{BB962C8B-B14F-4D97-AF65-F5344CB8AC3E}">
        <p14:creationId xmlns:p14="http://schemas.microsoft.com/office/powerpoint/2010/main" val="14444354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l="31005" r="28601"/>
          <a:stretch/>
        </p:blipFill>
        <p:spPr>
          <a:xfrm>
            <a:off x="7092280" y="1289104"/>
            <a:ext cx="1296144" cy="2852284"/>
          </a:xfrm>
          <a:prstGeom prst="rect">
            <a:avLst/>
          </a:prstGeom>
        </p:spPr>
      </p:pic>
      <p:pic>
        <p:nvPicPr>
          <p:cNvPr id="2050" name="Picture 2" descr="Front Center View-Photography"/>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8476" r="12142"/>
          <a:stretch/>
        </p:blipFill>
        <p:spPr bwMode="auto">
          <a:xfrm>
            <a:off x="4032045" y="307402"/>
            <a:ext cx="3168352" cy="35990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35495" y="116632"/>
            <a:ext cx="5544617" cy="861774"/>
          </a:xfrm>
          <a:prstGeom prst="rect">
            <a:avLst/>
          </a:prstGeom>
          <a:noFill/>
          <a:ln w="9525">
            <a:noFill/>
            <a:miter lim="800000"/>
            <a:headEnd/>
            <a:tailEnd/>
          </a:ln>
        </p:spPr>
        <p:txBody>
          <a:bodyPr wrap="square">
            <a:spAutoFit/>
          </a:bodyPr>
          <a:lstStyle/>
          <a:p>
            <a:r>
              <a:rPr lang="sv-SE" sz="3600" b="1" u="sng" dirty="0" smtClean="0">
                <a:cs typeface="Arial" charset="0"/>
              </a:rPr>
              <a:t>Team overall 1. </a:t>
            </a:r>
            <a:br>
              <a:rPr lang="sv-SE" sz="3600" b="1" u="sng" dirty="0" smtClean="0">
                <a:cs typeface="Arial" charset="0"/>
              </a:rPr>
            </a:br>
            <a:r>
              <a:rPr lang="sv-SE" sz="1400" b="1" u="sng" dirty="0" smtClean="0">
                <a:cs typeface="Arial" charset="0"/>
              </a:rPr>
              <a:t>Funktions Overall </a:t>
            </a:r>
            <a:r>
              <a:rPr lang="sv-SE" sz="1400" b="1" u="sng" dirty="0" err="1" smtClean="0">
                <a:cs typeface="Arial" charset="0"/>
              </a:rPr>
              <a:t>Tiro</a:t>
            </a:r>
            <a:r>
              <a:rPr lang="sv-SE" sz="1400" b="1" u="sng" dirty="0" smtClean="0">
                <a:cs typeface="Arial" charset="0"/>
              </a:rPr>
              <a:t> 23</a:t>
            </a:r>
            <a:endParaRPr lang="sv-SE" sz="1400" b="1" u="sng" dirty="0">
              <a:latin typeface="Arial" charset="0"/>
              <a:cs typeface="Arial" charset="0"/>
            </a:endParaRPr>
          </a:p>
        </p:txBody>
      </p:sp>
      <p:pic>
        <p:nvPicPr>
          <p:cNvPr id="17" name="Picture 2" descr="Adidas"/>
          <p:cNvPicPr>
            <a:picLocks noChangeAspect="1" noChangeArrowheads="1"/>
          </p:cNvPicPr>
          <p:nvPr/>
        </p:nvPicPr>
        <p:blipFill>
          <a:blip r:embed="rId6"/>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66303" y="962725"/>
            <a:ext cx="3353569" cy="954107"/>
          </a:xfrm>
          <a:prstGeom prst="rect">
            <a:avLst/>
          </a:prstGeom>
          <a:noFill/>
        </p:spPr>
        <p:txBody>
          <a:bodyPr wrap="square" rtlCol="0">
            <a:spAutoFit/>
          </a:bodyPr>
          <a:lstStyle/>
          <a:p>
            <a:r>
              <a:rPr lang="sv-SE" sz="800" b="1" dirty="0" err="1" smtClean="0"/>
              <a:t>Tiro</a:t>
            </a:r>
            <a:r>
              <a:rPr lang="sv-SE" sz="800" b="1" dirty="0"/>
              <a:t> </a:t>
            </a:r>
            <a:r>
              <a:rPr lang="sv-SE" sz="800" b="1" dirty="0" smtClean="0"/>
              <a:t>23L TR JKT</a:t>
            </a:r>
          </a:p>
          <a:p>
            <a:r>
              <a:rPr lang="sv-SE" sz="800" dirty="0" err="1"/>
              <a:t>ClimaCool</a:t>
            </a:r>
            <a:r>
              <a:rPr lang="sv-SE" sz="800" dirty="0"/>
              <a:t>® ger en unik luftgenomströmning och leder bort värme och fukt</a:t>
            </a:r>
            <a:r>
              <a:rPr lang="sv-SE" sz="800" dirty="0" smtClean="0"/>
              <a:t>. Hel </a:t>
            </a:r>
            <a:r>
              <a:rPr lang="sv-SE" sz="800" dirty="0"/>
              <a:t>dragkedja. Funktionsmaterial. Elastisk resår. Förbättrad komfort.</a:t>
            </a:r>
            <a:r>
              <a:rPr lang="sv-SE" sz="800" dirty="0" smtClean="0">
                <a:cs typeface="Arial" charset="0"/>
              </a:rPr>
              <a:t/>
            </a:r>
            <a:br>
              <a:rPr lang="sv-SE" sz="800" dirty="0" smtClean="0">
                <a:cs typeface="Arial" charset="0"/>
              </a:rPr>
            </a:br>
            <a:r>
              <a:rPr lang="sv-SE" sz="800" b="1" dirty="0" err="1" smtClean="0"/>
              <a:t>Tiro</a:t>
            </a:r>
            <a:r>
              <a:rPr lang="sv-SE" sz="800" b="1" dirty="0" smtClean="0"/>
              <a:t> 23L PANT</a:t>
            </a:r>
          </a:p>
          <a:p>
            <a:r>
              <a:rPr lang="sv-SE" sz="800" dirty="0" err="1"/>
              <a:t>ClimaCool</a:t>
            </a:r>
            <a:r>
              <a:rPr lang="sv-SE" sz="800" dirty="0"/>
              <a:t>® ger en unik luftgenomströmning och leder </a:t>
            </a:r>
            <a:r>
              <a:rPr lang="sv-SE" sz="800" dirty="0" smtClean="0"/>
              <a:t/>
            </a:r>
            <a:br>
              <a:rPr lang="sv-SE" sz="800" dirty="0" smtClean="0"/>
            </a:br>
            <a:r>
              <a:rPr lang="sv-SE" sz="800" dirty="0" smtClean="0"/>
              <a:t>bort </a:t>
            </a:r>
            <a:r>
              <a:rPr lang="sv-SE" sz="800" dirty="0"/>
              <a:t>värme och fukt.</a:t>
            </a:r>
            <a:endParaRPr lang="sv-SE" sz="800" dirty="0" smtClean="0"/>
          </a:p>
        </p:txBody>
      </p:sp>
      <p:sp>
        <p:nvSpPr>
          <p:cNvPr id="25" name="textruta 24"/>
          <p:cNvSpPr txBox="1"/>
          <p:nvPr/>
        </p:nvSpPr>
        <p:spPr>
          <a:xfrm>
            <a:off x="-1" y="3527430"/>
            <a:ext cx="4572001" cy="261610"/>
          </a:xfrm>
          <a:prstGeom prst="rect">
            <a:avLst/>
          </a:prstGeom>
          <a:noFill/>
        </p:spPr>
        <p:txBody>
          <a:bodyPr wrap="square" rtlCol="0">
            <a:spAutoFit/>
          </a:bodyPr>
          <a:lstStyle/>
          <a:p>
            <a:r>
              <a:rPr lang="sv-SE" sz="1100" b="1" dirty="0" smtClean="0"/>
              <a:t>Jacka Jr </a:t>
            </a:r>
            <a:r>
              <a:rPr lang="sv-SE" sz="1100" dirty="0" smtClean="0"/>
              <a:t>Op. 469:- / </a:t>
            </a:r>
            <a:r>
              <a:rPr lang="sv-SE" sz="1100" dirty="0" smtClean="0">
                <a:solidFill>
                  <a:srgbClr val="FF0000"/>
                </a:solidFill>
              </a:rPr>
              <a:t>379kr </a:t>
            </a:r>
            <a:r>
              <a:rPr lang="sv-SE" sz="1100" b="1" dirty="0" smtClean="0"/>
              <a:t>Jacka </a:t>
            </a:r>
            <a:r>
              <a:rPr lang="sv-SE" sz="1100" b="1" dirty="0" err="1" smtClean="0"/>
              <a:t>Sr+Dam</a:t>
            </a:r>
            <a:r>
              <a:rPr lang="sv-SE" sz="1100" b="1" dirty="0" smtClean="0"/>
              <a:t> XS-XXL</a:t>
            </a:r>
            <a:r>
              <a:rPr lang="sv-SE" sz="1100" dirty="0" smtClean="0"/>
              <a:t> </a:t>
            </a:r>
            <a:r>
              <a:rPr lang="sv-SE" sz="1100" dirty="0"/>
              <a:t>Op. </a:t>
            </a:r>
            <a:r>
              <a:rPr lang="sv-SE" sz="1100" dirty="0" smtClean="0"/>
              <a:t>569:- / </a:t>
            </a:r>
            <a:r>
              <a:rPr lang="sv-SE" sz="1100" dirty="0" smtClean="0">
                <a:solidFill>
                  <a:srgbClr val="FF0000"/>
                </a:solidFill>
              </a:rPr>
              <a:t>459kr</a:t>
            </a:r>
            <a:endParaRPr lang="sv-SE" sz="1100" dirty="0">
              <a:solidFill>
                <a:srgbClr val="FF0000"/>
              </a:solidFill>
            </a:endParaRPr>
          </a:p>
        </p:txBody>
      </p:sp>
      <p:sp>
        <p:nvSpPr>
          <p:cNvPr id="29" name="textruta 28"/>
          <p:cNvSpPr txBox="1"/>
          <p:nvPr/>
        </p:nvSpPr>
        <p:spPr>
          <a:xfrm>
            <a:off x="-1" y="4823574"/>
            <a:ext cx="5580113" cy="261610"/>
          </a:xfrm>
          <a:prstGeom prst="rect">
            <a:avLst/>
          </a:prstGeom>
          <a:noFill/>
        </p:spPr>
        <p:txBody>
          <a:bodyPr wrap="square" rtlCol="0">
            <a:spAutoFit/>
          </a:bodyPr>
          <a:lstStyle/>
          <a:p>
            <a:r>
              <a:rPr lang="sv-SE" sz="1100" b="1" dirty="0" smtClean="0"/>
              <a:t>Byxa 116-164 Jr</a:t>
            </a:r>
            <a:r>
              <a:rPr lang="sv-SE" sz="1100" dirty="0" smtClean="0"/>
              <a:t> Op. 419:- / </a:t>
            </a:r>
            <a:r>
              <a:rPr lang="sv-SE" sz="1100" dirty="0" smtClean="0">
                <a:solidFill>
                  <a:srgbClr val="FF0000"/>
                </a:solidFill>
              </a:rPr>
              <a:t>339kr</a:t>
            </a:r>
            <a:r>
              <a:rPr lang="sv-SE" sz="1100" dirty="0" smtClean="0"/>
              <a:t> </a:t>
            </a:r>
            <a:r>
              <a:rPr lang="sv-SE" sz="1100" b="1" dirty="0" smtClean="0"/>
              <a:t>Byxa </a:t>
            </a:r>
            <a:r>
              <a:rPr lang="sv-SE" sz="1100" b="1" dirty="0" err="1" smtClean="0"/>
              <a:t>Sr+Dam</a:t>
            </a:r>
            <a:r>
              <a:rPr lang="sv-SE" sz="1100" b="1" dirty="0" smtClean="0"/>
              <a:t> XS-XXL</a:t>
            </a:r>
            <a:r>
              <a:rPr lang="sv-SE" sz="1100" dirty="0" smtClean="0"/>
              <a:t> Op</a:t>
            </a:r>
            <a:r>
              <a:rPr lang="sv-SE" sz="1100" dirty="0"/>
              <a:t>. </a:t>
            </a:r>
            <a:r>
              <a:rPr lang="sv-SE" sz="1100" dirty="0" smtClean="0"/>
              <a:t>519:- / </a:t>
            </a:r>
            <a:r>
              <a:rPr lang="sv-SE" sz="1100" dirty="0" smtClean="0">
                <a:solidFill>
                  <a:srgbClr val="FF0000"/>
                </a:solidFill>
              </a:rPr>
              <a:t>419kr</a:t>
            </a:r>
            <a:endParaRPr lang="sv-SE" sz="1100" dirty="0">
              <a:solidFill>
                <a:srgbClr val="FF0000"/>
              </a:solidFill>
            </a:endParaRPr>
          </a:p>
        </p:txBody>
      </p:sp>
      <p:sp>
        <p:nvSpPr>
          <p:cNvPr id="32" name="Text Box 82"/>
          <p:cNvSpPr txBox="1"/>
          <p:nvPr/>
        </p:nvSpPr>
        <p:spPr>
          <a:xfrm>
            <a:off x="917847" y="2129941"/>
            <a:ext cx="2736304" cy="1015663"/>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Jr</a:t>
            </a:r>
            <a:r>
              <a:rPr lang="sv-SE" sz="1200" b="1" kern="0" dirty="0">
                <a:solidFill>
                  <a:schemeClr val="bg1"/>
                </a:solidFill>
                <a:latin typeface="Arial"/>
              </a:rPr>
              <a:t> </a:t>
            </a:r>
            <a:r>
              <a:rPr lang="sv-SE" sz="2400" b="1" kern="0" dirty="0" smtClean="0">
                <a:solidFill>
                  <a:schemeClr val="bg1"/>
                </a:solidFill>
                <a:latin typeface="Arial"/>
              </a:rPr>
              <a:t>718kr</a:t>
            </a:r>
            <a:r>
              <a:rPr lang="sv-SE" sz="1200" b="1" kern="0" dirty="0" smtClean="0">
                <a:solidFill>
                  <a:schemeClr val="bg1"/>
                </a:solidFill>
                <a:latin typeface="Arial"/>
              </a:rPr>
              <a:t> / per paket.</a:t>
            </a:r>
          </a:p>
          <a:p>
            <a:pPr algn="ctr" defTabSz="914400" fontAlgn="auto">
              <a:spcBef>
                <a:spcPts val="0"/>
              </a:spcBef>
              <a:spcAft>
                <a:spcPts val="0"/>
              </a:spcAft>
              <a:defRPr sz="1800" b="0" i="0" u="none" strike="noStrike" kern="0" cap="none" spc="0" baseline="0">
                <a:solidFill>
                  <a:srgbClr val="000000"/>
                </a:solidFill>
                <a:uFillTx/>
              </a:defRPr>
            </a:pPr>
            <a:r>
              <a:rPr lang="sv-SE" sz="1200" b="1" kern="0" dirty="0" err="1" smtClean="0">
                <a:solidFill>
                  <a:schemeClr val="bg1"/>
                </a:solidFill>
                <a:latin typeface="Arial"/>
              </a:rPr>
              <a:t>Sr+Dam</a:t>
            </a:r>
            <a:r>
              <a:rPr lang="sv-SE" sz="1200" b="1" kern="0" dirty="0" smtClean="0">
                <a:solidFill>
                  <a:schemeClr val="bg1"/>
                </a:solidFill>
                <a:latin typeface="Arial"/>
              </a:rPr>
              <a:t> </a:t>
            </a:r>
            <a:r>
              <a:rPr lang="sv-SE" sz="2400" b="1" kern="0" dirty="0" smtClean="0">
                <a:solidFill>
                  <a:schemeClr val="bg1"/>
                </a:solidFill>
                <a:latin typeface="Arial"/>
              </a:rPr>
              <a:t>878kr</a:t>
            </a:r>
            <a:r>
              <a:rPr lang="sv-SE" sz="1200" b="1" kern="0" dirty="0" smtClean="0">
                <a:solidFill>
                  <a:schemeClr val="bg1"/>
                </a:solidFill>
                <a:latin typeface="Arial"/>
              </a:rPr>
              <a:t> </a:t>
            </a:r>
            <a:r>
              <a:rPr lang="sv-SE" sz="1200" b="1" kern="0" dirty="0">
                <a:solidFill>
                  <a:schemeClr val="bg1"/>
                </a:solidFill>
                <a:latin typeface="Arial"/>
              </a:rPr>
              <a:t>/ per </a:t>
            </a:r>
            <a:r>
              <a:rPr lang="sv-SE" sz="1200" b="1" kern="0" dirty="0" smtClean="0">
                <a:solidFill>
                  <a:schemeClr val="bg1"/>
                </a:solidFill>
                <a:latin typeface="Arial"/>
              </a:rPr>
              <a:t>paket.</a:t>
            </a:r>
            <a:endParaRPr lang="sv-SE" sz="1200" b="1" dirty="0">
              <a:solidFill>
                <a:schemeClr val="bg1"/>
              </a:solidFill>
              <a:latin typeface="Arial"/>
            </a:endParaRP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2</a:t>
            </a:fld>
            <a:endParaRPr lang="sv-SE"/>
          </a:p>
        </p:txBody>
      </p:sp>
      <p:sp>
        <p:nvSpPr>
          <p:cNvPr id="23"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pic>
        <p:nvPicPr>
          <p:cNvPr id="26" name="Picture 2"/>
          <p:cNvPicPr>
            <a:picLocks noChangeAspect="1" noChangeArrowheads="1"/>
          </p:cNvPicPr>
          <p:nvPr/>
        </p:nvPicPr>
        <p:blipFill>
          <a:blip r:embed="rId7"/>
          <a:srcRect/>
          <a:stretch>
            <a:fillRect/>
          </a:stretch>
        </p:blipFill>
        <p:spPr bwMode="auto">
          <a:xfrm>
            <a:off x="5891628" y="1106688"/>
            <a:ext cx="314510" cy="306088"/>
          </a:xfrm>
          <a:prstGeom prst="rect">
            <a:avLst/>
          </a:prstGeom>
          <a:noFill/>
          <a:ln w="9525">
            <a:noFill/>
            <a:miter lim="800000"/>
            <a:headEnd/>
            <a:tailEnd/>
          </a:ln>
          <a:effectLst/>
        </p:spPr>
      </p:pic>
      <p:sp>
        <p:nvSpPr>
          <p:cNvPr id="4" name="Rektangel 3"/>
          <p:cNvSpPr/>
          <p:nvPr/>
        </p:nvSpPr>
        <p:spPr>
          <a:xfrm>
            <a:off x="3563888" y="980728"/>
            <a:ext cx="901209" cy="369332"/>
          </a:xfrm>
          <a:prstGeom prst="rect">
            <a:avLst/>
          </a:prstGeom>
        </p:spPr>
        <p:txBody>
          <a:bodyPr wrap="none">
            <a:spAutoFit/>
          </a:bodyPr>
          <a:lstStyle/>
          <a:p>
            <a:r>
              <a:rPr lang="sv-SE" sz="1100" dirty="0" smtClean="0">
                <a:solidFill>
                  <a:srgbClr val="000000"/>
                </a:solidFill>
                <a:latin typeface="Calibri" panose="020F0502020204030204" pitchFamily="34" charset="0"/>
              </a:rPr>
              <a:t>SR=HS7231</a:t>
            </a:r>
            <a:r>
              <a:rPr lang="sv-SE" dirty="0" smtClean="0"/>
              <a:t> </a:t>
            </a:r>
            <a:endParaRPr lang="sv-SE" dirty="0"/>
          </a:p>
        </p:txBody>
      </p:sp>
      <p:sp>
        <p:nvSpPr>
          <p:cNvPr id="6" name="Rektangel 5"/>
          <p:cNvSpPr/>
          <p:nvPr/>
        </p:nvSpPr>
        <p:spPr>
          <a:xfrm>
            <a:off x="3563888" y="755412"/>
            <a:ext cx="881973" cy="369332"/>
          </a:xfrm>
          <a:prstGeom prst="rect">
            <a:avLst/>
          </a:prstGeom>
        </p:spPr>
        <p:txBody>
          <a:bodyPr wrap="none">
            <a:spAutoFit/>
          </a:bodyPr>
          <a:lstStyle/>
          <a:p>
            <a:r>
              <a:rPr lang="sv-SE" sz="1100" dirty="0" smtClean="0">
                <a:solidFill>
                  <a:srgbClr val="000000"/>
                </a:solidFill>
                <a:latin typeface="Calibri" panose="020F0502020204030204" pitchFamily="34" charset="0"/>
              </a:rPr>
              <a:t>JR=HS3522</a:t>
            </a:r>
            <a:r>
              <a:rPr lang="sv-SE" dirty="0" smtClean="0"/>
              <a:t> </a:t>
            </a:r>
            <a:endParaRPr lang="sv-SE" dirty="0"/>
          </a:p>
        </p:txBody>
      </p:sp>
      <p:sp>
        <p:nvSpPr>
          <p:cNvPr id="7" name="Rektangel 6"/>
          <p:cNvSpPr/>
          <p:nvPr/>
        </p:nvSpPr>
        <p:spPr>
          <a:xfrm>
            <a:off x="6876256" y="764704"/>
            <a:ext cx="901209" cy="369332"/>
          </a:xfrm>
          <a:prstGeom prst="rect">
            <a:avLst/>
          </a:prstGeom>
        </p:spPr>
        <p:txBody>
          <a:bodyPr wrap="none">
            <a:spAutoFit/>
          </a:bodyPr>
          <a:lstStyle/>
          <a:p>
            <a:r>
              <a:rPr lang="sv-SE" sz="1100" dirty="0" smtClean="0">
                <a:solidFill>
                  <a:srgbClr val="000000"/>
                </a:solidFill>
                <a:latin typeface="Calibri" panose="020F0502020204030204" pitchFamily="34" charset="0"/>
              </a:rPr>
              <a:t>SR=HS7230</a:t>
            </a:r>
            <a:r>
              <a:rPr lang="sv-SE" dirty="0" smtClean="0"/>
              <a:t> </a:t>
            </a:r>
            <a:endParaRPr lang="sv-SE" dirty="0"/>
          </a:p>
        </p:txBody>
      </p:sp>
      <p:sp>
        <p:nvSpPr>
          <p:cNvPr id="8" name="Rektangel 7"/>
          <p:cNvSpPr/>
          <p:nvPr/>
        </p:nvSpPr>
        <p:spPr>
          <a:xfrm>
            <a:off x="6876256" y="611396"/>
            <a:ext cx="881973" cy="369332"/>
          </a:xfrm>
          <a:prstGeom prst="rect">
            <a:avLst/>
          </a:prstGeom>
        </p:spPr>
        <p:txBody>
          <a:bodyPr wrap="none">
            <a:spAutoFit/>
          </a:bodyPr>
          <a:lstStyle/>
          <a:p>
            <a:r>
              <a:rPr lang="sv-SE" sz="1100" dirty="0" smtClean="0">
                <a:solidFill>
                  <a:srgbClr val="000000"/>
                </a:solidFill>
                <a:latin typeface="Calibri" panose="020F0502020204030204" pitchFamily="34" charset="0"/>
              </a:rPr>
              <a:t>JR=HS3496</a:t>
            </a:r>
            <a:r>
              <a:rPr lang="sv-SE" dirty="0" smtClean="0"/>
              <a:t> </a:t>
            </a:r>
            <a:endParaRPr lang="sv-SE" dirty="0"/>
          </a:p>
        </p:txBody>
      </p:sp>
      <p:sp>
        <p:nvSpPr>
          <p:cNvPr id="27" name="Text Box 79"/>
          <p:cNvSpPr txBox="1"/>
          <p:nvPr/>
        </p:nvSpPr>
        <p:spPr>
          <a:xfrm>
            <a:off x="6588224" y="3303855"/>
            <a:ext cx="2013259" cy="12772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Stort Namn:	80kr.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Liten Siffra:	20kr/st. </a:t>
            </a:r>
          </a:p>
        </p:txBody>
      </p:sp>
      <p:pic>
        <p:nvPicPr>
          <p:cNvPr id="33" name="Bildobjekt 32"/>
          <p:cNvPicPr>
            <a:picLocks noChangeAspect="1"/>
          </p:cNvPicPr>
          <p:nvPr/>
        </p:nvPicPr>
        <p:blipFill rotWithShape="1">
          <a:blip r:embed="rId8">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pic>
        <p:nvPicPr>
          <p:cNvPr id="35" name="Bildobjekt 34"/>
          <p:cNvPicPr>
            <a:picLocks noChangeAspect="1"/>
          </p:cNvPicPr>
          <p:nvPr/>
        </p:nvPicPr>
        <p:blipFill>
          <a:blip r:embed="rId9"/>
          <a:stretch>
            <a:fillRect/>
          </a:stretch>
        </p:blipFill>
        <p:spPr>
          <a:xfrm rot="21323356">
            <a:off x="5090076" y="1354352"/>
            <a:ext cx="342265" cy="107200"/>
          </a:xfrm>
          <a:prstGeom prst="rect">
            <a:avLst/>
          </a:prstGeom>
          <a:noFill/>
        </p:spPr>
      </p:pic>
      <p:graphicFrame>
        <p:nvGraphicFramePr>
          <p:cNvPr id="28" name="Tabell 27"/>
          <p:cNvGraphicFramePr>
            <a:graphicFrameLocks noGrp="1"/>
          </p:cNvGraphicFramePr>
          <p:nvPr>
            <p:extLst/>
          </p:nvPr>
        </p:nvGraphicFramePr>
        <p:xfrm>
          <a:off x="0" y="3872468"/>
          <a:ext cx="5580112" cy="708660"/>
        </p:xfrm>
        <a:graphic>
          <a:graphicData uri="http://schemas.openxmlformats.org/drawingml/2006/table">
            <a:tbl>
              <a:tblPr/>
              <a:tblGrid>
                <a:gridCol w="667772">
                  <a:extLst>
                    <a:ext uri="{9D8B030D-6E8A-4147-A177-3AD203B41FA5}">
                      <a16:colId xmlns:a16="http://schemas.microsoft.com/office/drawing/2014/main" val="2746250905"/>
                    </a:ext>
                  </a:extLst>
                </a:gridCol>
                <a:gridCol w="491234">
                  <a:extLst>
                    <a:ext uri="{9D8B030D-6E8A-4147-A177-3AD203B41FA5}">
                      <a16:colId xmlns:a16="http://schemas.microsoft.com/office/drawing/2014/main" val="4200938522"/>
                    </a:ext>
                  </a:extLst>
                </a:gridCol>
                <a:gridCol w="491234">
                  <a:extLst>
                    <a:ext uri="{9D8B030D-6E8A-4147-A177-3AD203B41FA5}">
                      <a16:colId xmlns:a16="http://schemas.microsoft.com/office/drawing/2014/main" val="1771569831"/>
                    </a:ext>
                  </a:extLst>
                </a:gridCol>
                <a:gridCol w="491234">
                  <a:extLst>
                    <a:ext uri="{9D8B030D-6E8A-4147-A177-3AD203B41FA5}">
                      <a16:colId xmlns:a16="http://schemas.microsoft.com/office/drawing/2014/main" val="3014224778"/>
                    </a:ext>
                  </a:extLst>
                </a:gridCol>
                <a:gridCol w="491234">
                  <a:extLst>
                    <a:ext uri="{9D8B030D-6E8A-4147-A177-3AD203B41FA5}">
                      <a16:colId xmlns:a16="http://schemas.microsoft.com/office/drawing/2014/main" val="2841441149"/>
                    </a:ext>
                  </a:extLst>
                </a:gridCol>
                <a:gridCol w="491234">
                  <a:extLst>
                    <a:ext uri="{9D8B030D-6E8A-4147-A177-3AD203B41FA5}">
                      <a16:colId xmlns:a16="http://schemas.microsoft.com/office/drawing/2014/main" val="767247144"/>
                    </a:ext>
                  </a:extLst>
                </a:gridCol>
                <a:gridCol w="491234">
                  <a:extLst>
                    <a:ext uri="{9D8B030D-6E8A-4147-A177-3AD203B41FA5}">
                      <a16:colId xmlns:a16="http://schemas.microsoft.com/office/drawing/2014/main" val="1547095335"/>
                    </a:ext>
                  </a:extLst>
                </a:gridCol>
                <a:gridCol w="491234">
                  <a:extLst>
                    <a:ext uri="{9D8B030D-6E8A-4147-A177-3AD203B41FA5}">
                      <a16:colId xmlns:a16="http://schemas.microsoft.com/office/drawing/2014/main" val="1193870266"/>
                    </a:ext>
                  </a:extLst>
                </a:gridCol>
                <a:gridCol w="491234">
                  <a:extLst>
                    <a:ext uri="{9D8B030D-6E8A-4147-A177-3AD203B41FA5}">
                      <a16:colId xmlns:a16="http://schemas.microsoft.com/office/drawing/2014/main" val="2418114630"/>
                    </a:ext>
                  </a:extLst>
                </a:gridCol>
                <a:gridCol w="491234">
                  <a:extLst>
                    <a:ext uri="{9D8B030D-6E8A-4147-A177-3AD203B41FA5}">
                      <a16:colId xmlns:a16="http://schemas.microsoft.com/office/drawing/2014/main" val="1211475797"/>
                    </a:ext>
                  </a:extLst>
                </a:gridCol>
                <a:gridCol w="491234">
                  <a:extLst>
                    <a:ext uri="{9D8B030D-6E8A-4147-A177-3AD203B41FA5}">
                      <a16:colId xmlns:a16="http://schemas.microsoft.com/office/drawing/2014/main" val="1995044918"/>
                    </a:ext>
                  </a:extLst>
                </a:gridCol>
              </a:tblGrid>
              <a:tr h="160108">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75650716"/>
                  </a:ext>
                </a:extLst>
              </a:tr>
              <a:tr h="160108">
                <a:tc>
                  <a:txBody>
                    <a:bodyPr/>
                    <a:lstStyle/>
                    <a:p>
                      <a:pPr algn="ctr" rtl="0" fontAlgn="b"/>
                      <a:r>
                        <a:rPr lang="sv-SE" sz="1000" b="1" i="1" u="none" strike="noStrike">
                          <a:solidFill>
                            <a:srgbClr val="FFFFFF"/>
                          </a:solidFill>
                          <a:effectLst/>
                          <a:latin typeface="Calibri" panose="020F0502020204030204" pitchFamily="34" charset="0"/>
                        </a:rPr>
                        <a:t>Antal/JR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416511"/>
                  </a:ext>
                </a:extLst>
              </a:tr>
              <a:tr h="160108">
                <a:tc>
                  <a:txBody>
                    <a:bodyPr/>
                    <a:lstStyle/>
                    <a:p>
                      <a:pPr algn="ctr" rtl="0" fontAlgn="b"/>
                      <a:r>
                        <a:rPr lang="sv-SE" sz="1000" b="1" i="1" u="none" strike="noStrike">
                          <a:solidFill>
                            <a:srgbClr val="FFFFFF"/>
                          </a:solidFill>
                          <a:effectLst/>
                          <a:latin typeface="Calibri" panose="020F0502020204030204" pitchFamily="34" charset="0"/>
                        </a:rPr>
                        <a:t>Antal/SR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dirty="0">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110684"/>
                  </a:ext>
                </a:extLst>
              </a:tr>
              <a:tr h="160108">
                <a:tc>
                  <a:txBody>
                    <a:bodyPr/>
                    <a:lstStyle/>
                    <a:p>
                      <a:pPr algn="ctr" rtl="0" fontAlgn="b"/>
                      <a:r>
                        <a:rPr lang="sv-SE" sz="1000" b="1" i="1" u="none" strike="noStrike">
                          <a:solidFill>
                            <a:srgbClr val="FFFFFF"/>
                          </a:solidFill>
                          <a:effectLst/>
                          <a:latin typeface="Calibri" panose="020F0502020204030204" pitchFamily="34" charset="0"/>
                        </a:rPr>
                        <a:t>Antal/Dam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51446"/>
                  </a:ext>
                </a:extLst>
              </a:tr>
            </a:tbl>
          </a:graphicData>
        </a:graphic>
      </p:graphicFrame>
      <p:graphicFrame>
        <p:nvGraphicFramePr>
          <p:cNvPr id="37" name="Tabell 36"/>
          <p:cNvGraphicFramePr>
            <a:graphicFrameLocks noGrp="1"/>
          </p:cNvGraphicFramePr>
          <p:nvPr>
            <p:extLst/>
          </p:nvPr>
        </p:nvGraphicFramePr>
        <p:xfrm>
          <a:off x="0" y="5157192"/>
          <a:ext cx="5580112" cy="708660"/>
        </p:xfrm>
        <a:graphic>
          <a:graphicData uri="http://schemas.openxmlformats.org/drawingml/2006/table">
            <a:tbl>
              <a:tblPr/>
              <a:tblGrid>
                <a:gridCol w="667772">
                  <a:extLst>
                    <a:ext uri="{9D8B030D-6E8A-4147-A177-3AD203B41FA5}">
                      <a16:colId xmlns:a16="http://schemas.microsoft.com/office/drawing/2014/main" val="2746250905"/>
                    </a:ext>
                  </a:extLst>
                </a:gridCol>
                <a:gridCol w="491234">
                  <a:extLst>
                    <a:ext uri="{9D8B030D-6E8A-4147-A177-3AD203B41FA5}">
                      <a16:colId xmlns:a16="http://schemas.microsoft.com/office/drawing/2014/main" val="4200938522"/>
                    </a:ext>
                  </a:extLst>
                </a:gridCol>
                <a:gridCol w="491234">
                  <a:extLst>
                    <a:ext uri="{9D8B030D-6E8A-4147-A177-3AD203B41FA5}">
                      <a16:colId xmlns:a16="http://schemas.microsoft.com/office/drawing/2014/main" val="1771569831"/>
                    </a:ext>
                  </a:extLst>
                </a:gridCol>
                <a:gridCol w="491234">
                  <a:extLst>
                    <a:ext uri="{9D8B030D-6E8A-4147-A177-3AD203B41FA5}">
                      <a16:colId xmlns:a16="http://schemas.microsoft.com/office/drawing/2014/main" val="3014224778"/>
                    </a:ext>
                  </a:extLst>
                </a:gridCol>
                <a:gridCol w="491234">
                  <a:extLst>
                    <a:ext uri="{9D8B030D-6E8A-4147-A177-3AD203B41FA5}">
                      <a16:colId xmlns:a16="http://schemas.microsoft.com/office/drawing/2014/main" val="2841441149"/>
                    </a:ext>
                  </a:extLst>
                </a:gridCol>
                <a:gridCol w="491234">
                  <a:extLst>
                    <a:ext uri="{9D8B030D-6E8A-4147-A177-3AD203B41FA5}">
                      <a16:colId xmlns:a16="http://schemas.microsoft.com/office/drawing/2014/main" val="767247144"/>
                    </a:ext>
                  </a:extLst>
                </a:gridCol>
                <a:gridCol w="491234">
                  <a:extLst>
                    <a:ext uri="{9D8B030D-6E8A-4147-A177-3AD203B41FA5}">
                      <a16:colId xmlns:a16="http://schemas.microsoft.com/office/drawing/2014/main" val="1547095335"/>
                    </a:ext>
                  </a:extLst>
                </a:gridCol>
                <a:gridCol w="491234">
                  <a:extLst>
                    <a:ext uri="{9D8B030D-6E8A-4147-A177-3AD203B41FA5}">
                      <a16:colId xmlns:a16="http://schemas.microsoft.com/office/drawing/2014/main" val="1193870266"/>
                    </a:ext>
                  </a:extLst>
                </a:gridCol>
                <a:gridCol w="491234">
                  <a:extLst>
                    <a:ext uri="{9D8B030D-6E8A-4147-A177-3AD203B41FA5}">
                      <a16:colId xmlns:a16="http://schemas.microsoft.com/office/drawing/2014/main" val="2418114630"/>
                    </a:ext>
                  </a:extLst>
                </a:gridCol>
                <a:gridCol w="491234">
                  <a:extLst>
                    <a:ext uri="{9D8B030D-6E8A-4147-A177-3AD203B41FA5}">
                      <a16:colId xmlns:a16="http://schemas.microsoft.com/office/drawing/2014/main" val="1211475797"/>
                    </a:ext>
                  </a:extLst>
                </a:gridCol>
                <a:gridCol w="491234">
                  <a:extLst>
                    <a:ext uri="{9D8B030D-6E8A-4147-A177-3AD203B41FA5}">
                      <a16:colId xmlns:a16="http://schemas.microsoft.com/office/drawing/2014/main" val="1995044918"/>
                    </a:ext>
                  </a:extLst>
                </a:gridCol>
              </a:tblGrid>
              <a:tr h="160108">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75650716"/>
                  </a:ext>
                </a:extLst>
              </a:tr>
              <a:tr h="160108">
                <a:tc>
                  <a:txBody>
                    <a:bodyPr/>
                    <a:lstStyle/>
                    <a:p>
                      <a:pPr algn="ctr" rtl="0" fontAlgn="b"/>
                      <a:r>
                        <a:rPr lang="sv-SE" sz="1000" b="1" i="1" u="none" strike="noStrike">
                          <a:solidFill>
                            <a:srgbClr val="FFFFFF"/>
                          </a:solidFill>
                          <a:effectLst/>
                          <a:latin typeface="Calibri" panose="020F0502020204030204" pitchFamily="34" charset="0"/>
                        </a:rPr>
                        <a:t>Antal/JR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416511"/>
                  </a:ext>
                </a:extLst>
              </a:tr>
              <a:tr h="160108">
                <a:tc>
                  <a:txBody>
                    <a:bodyPr/>
                    <a:lstStyle/>
                    <a:p>
                      <a:pPr algn="ctr" rtl="0" fontAlgn="b"/>
                      <a:r>
                        <a:rPr lang="sv-SE" sz="1000" b="1" i="1" u="none" strike="noStrike">
                          <a:solidFill>
                            <a:srgbClr val="FFFFFF"/>
                          </a:solidFill>
                          <a:effectLst/>
                          <a:latin typeface="Calibri" panose="020F0502020204030204" pitchFamily="34" charset="0"/>
                        </a:rPr>
                        <a:t>Antal/SR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dirty="0">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110684"/>
                  </a:ext>
                </a:extLst>
              </a:tr>
              <a:tr h="160108">
                <a:tc>
                  <a:txBody>
                    <a:bodyPr/>
                    <a:lstStyle/>
                    <a:p>
                      <a:pPr algn="ctr" rtl="0" fontAlgn="b"/>
                      <a:r>
                        <a:rPr lang="sv-SE" sz="1000" b="1" i="1" u="none" strike="noStrike">
                          <a:solidFill>
                            <a:srgbClr val="FFFFFF"/>
                          </a:solidFill>
                          <a:effectLst/>
                          <a:latin typeface="Calibri" panose="020F0502020204030204" pitchFamily="34" charset="0"/>
                        </a:rPr>
                        <a:t>Antal/Dam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51446"/>
                  </a:ext>
                </a:extLst>
              </a:tr>
            </a:tbl>
          </a:graphicData>
        </a:graphic>
      </p:graphicFrame>
      <p:sp>
        <p:nvSpPr>
          <p:cNvPr id="38" name="Rektangel 37"/>
          <p:cNvSpPr/>
          <p:nvPr/>
        </p:nvSpPr>
        <p:spPr>
          <a:xfrm>
            <a:off x="3563888" y="1187460"/>
            <a:ext cx="1048685" cy="369332"/>
          </a:xfrm>
          <a:prstGeom prst="rect">
            <a:avLst/>
          </a:prstGeom>
        </p:spPr>
        <p:txBody>
          <a:bodyPr wrap="none">
            <a:spAutoFit/>
          </a:bodyPr>
          <a:lstStyle/>
          <a:p>
            <a:r>
              <a:rPr lang="sv-SE" sz="1100" dirty="0" smtClean="0">
                <a:solidFill>
                  <a:srgbClr val="000000"/>
                </a:solidFill>
                <a:latin typeface="Calibri" panose="020F0502020204030204" pitchFamily="34" charset="0"/>
              </a:rPr>
              <a:t>DAM=HS3515</a:t>
            </a:r>
            <a:r>
              <a:rPr lang="sv-SE" dirty="0" smtClean="0"/>
              <a:t> </a:t>
            </a:r>
            <a:endParaRPr lang="sv-SE" dirty="0"/>
          </a:p>
        </p:txBody>
      </p:sp>
      <p:sp>
        <p:nvSpPr>
          <p:cNvPr id="39" name="Rektangel 38"/>
          <p:cNvSpPr/>
          <p:nvPr/>
        </p:nvSpPr>
        <p:spPr>
          <a:xfrm>
            <a:off x="6876256" y="971436"/>
            <a:ext cx="1048685" cy="369332"/>
          </a:xfrm>
          <a:prstGeom prst="rect">
            <a:avLst/>
          </a:prstGeom>
        </p:spPr>
        <p:txBody>
          <a:bodyPr wrap="none">
            <a:spAutoFit/>
          </a:bodyPr>
          <a:lstStyle/>
          <a:p>
            <a:r>
              <a:rPr lang="sv-SE" sz="1100" dirty="0" smtClean="0">
                <a:solidFill>
                  <a:srgbClr val="000000"/>
                </a:solidFill>
                <a:latin typeface="Calibri" panose="020F0502020204030204" pitchFamily="34" charset="0"/>
              </a:rPr>
              <a:t>DAM=HS3494</a:t>
            </a:r>
            <a:r>
              <a:rPr lang="sv-SE" dirty="0" smtClean="0"/>
              <a:t> </a:t>
            </a:r>
            <a:endParaRPr lang="sv-SE" dirty="0"/>
          </a:p>
        </p:txBody>
      </p:sp>
      <p:pic>
        <p:nvPicPr>
          <p:cNvPr id="5" name="Bildobjekt 4"/>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7829428" y="2403490"/>
            <a:ext cx="778395" cy="809486"/>
          </a:xfrm>
          <a:prstGeom prst="rect">
            <a:avLst/>
          </a:prstGeom>
          <a:ln w="19050">
            <a:solidFill>
              <a:schemeClr val="tx1"/>
            </a:solidFill>
          </a:ln>
        </p:spPr>
      </p:pic>
    </p:spTree>
    <p:extLst>
      <p:ext uri="{BB962C8B-B14F-4D97-AF65-F5344CB8AC3E}">
        <p14:creationId xmlns:p14="http://schemas.microsoft.com/office/powerpoint/2010/main" val="4068898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didas Tabela 23 t-shirt Svart"/>
          <p:cNvPicPr>
            <a:picLocks noChangeAspect="1" noChangeArrowheads="1"/>
          </p:cNvPicPr>
          <p:nvPr/>
        </p:nvPicPr>
        <p:blipFill rotWithShape="1">
          <a:blip r:embed="rId2">
            <a:extLst>
              <a:ext uri="{28A0092B-C50C-407E-A947-70E740481C1C}">
                <a14:useLocalDpi xmlns:a14="http://schemas.microsoft.com/office/drawing/2010/main" val="0"/>
              </a:ext>
            </a:extLst>
          </a:blip>
          <a:srcRect l="13669" r="13288"/>
          <a:stretch/>
        </p:blipFill>
        <p:spPr bwMode="auto">
          <a:xfrm>
            <a:off x="4209193" y="278807"/>
            <a:ext cx="2603648" cy="3099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extLst>
              <p:ext uri="{D42A27DB-BD31-4B8C-83A1-F6EECF244321}">
                <p14:modId xmlns:p14="http://schemas.microsoft.com/office/powerpoint/2010/main" val="1003927703"/>
              </p:ext>
            </p:extLst>
          </p:nvPr>
        </p:nvGraphicFramePr>
        <p:xfrm>
          <a:off x="5868144" y="4586064"/>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35495" y="190381"/>
            <a:ext cx="5544617" cy="646331"/>
          </a:xfrm>
          <a:prstGeom prst="rect">
            <a:avLst/>
          </a:prstGeom>
          <a:noFill/>
          <a:ln w="9525">
            <a:noFill/>
            <a:miter lim="800000"/>
            <a:headEnd/>
            <a:tailEnd/>
          </a:ln>
        </p:spPr>
        <p:txBody>
          <a:bodyPr wrap="square">
            <a:spAutoFit/>
          </a:bodyPr>
          <a:lstStyle/>
          <a:p>
            <a:r>
              <a:rPr lang="sv-SE" sz="3600" b="1" u="sng" dirty="0" smtClean="0">
                <a:cs typeface="Arial" charset="0"/>
              </a:rPr>
              <a:t>Tränings Paket </a:t>
            </a:r>
            <a:r>
              <a:rPr lang="sv-SE" sz="3600" b="1" u="sng" dirty="0">
                <a:cs typeface="Arial" charset="0"/>
              </a:rPr>
              <a:t>1</a:t>
            </a:r>
            <a:r>
              <a:rPr lang="sv-SE" sz="3600" b="1" u="sng" dirty="0" smtClean="0">
                <a:cs typeface="Arial" charset="0"/>
              </a:rPr>
              <a:t>.</a:t>
            </a:r>
            <a:endParaRPr lang="sv-SE" sz="3600" b="1" u="sng" dirty="0">
              <a:latin typeface="Arial" charset="0"/>
              <a:cs typeface="Arial" charset="0"/>
            </a:endParaRPr>
          </a:p>
        </p:txBody>
      </p:sp>
      <p:pic>
        <p:nvPicPr>
          <p:cNvPr id="17" name="Picture 2" descr="Adidas"/>
          <p:cNvPicPr>
            <a:picLocks noChangeAspect="1" noChangeArrowheads="1"/>
          </p:cNvPicPr>
          <p:nvPr/>
        </p:nvPicPr>
        <p:blipFill>
          <a:blip r:embed="rId3"/>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35496" y="836712"/>
            <a:ext cx="3461881" cy="1569660"/>
          </a:xfrm>
          <a:prstGeom prst="rect">
            <a:avLst/>
          </a:prstGeom>
          <a:noFill/>
        </p:spPr>
        <p:txBody>
          <a:bodyPr wrap="square" rtlCol="0">
            <a:spAutoFit/>
          </a:bodyPr>
          <a:lstStyle/>
          <a:p>
            <a:r>
              <a:rPr lang="en-US" sz="800" b="1" dirty="0" smtClean="0"/>
              <a:t>TABELA 23 </a:t>
            </a:r>
            <a:r>
              <a:rPr lang="en-US" sz="800" b="1" dirty="0"/>
              <a:t>JSY SS </a:t>
            </a:r>
            <a:r>
              <a:rPr lang="en-US" sz="800" b="1" dirty="0" smtClean="0"/>
              <a:t>BLACK/WHITE</a:t>
            </a:r>
            <a:br>
              <a:rPr lang="en-US" sz="800" b="1" dirty="0" smtClean="0"/>
            </a:br>
            <a:r>
              <a:rPr lang="sv-SE" sz="800" dirty="0" smtClean="0"/>
              <a:t>Funktionsmaterial.</a:t>
            </a:r>
            <a:r>
              <a:rPr lang="sv-SE" sz="800" dirty="0" smtClean="0">
                <a:cs typeface="Arial" charset="0"/>
              </a:rPr>
              <a:t/>
            </a:r>
            <a:br>
              <a:rPr lang="sv-SE" sz="800" dirty="0" smtClean="0">
                <a:cs typeface="Arial" charset="0"/>
              </a:rPr>
            </a:br>
            <a:r>
              <a:rPr lang="en-US" sz="800" b="1" dirty="0" smtClean="0"/>
              <a:t>SQUAD 21 SHO Y BLACK/WHITE</a:t>
            </a:r>
            <a:br>
              <a:rPr lang="en-US" sz="800" b="1" dirty="0" smtClean="0"/>
            </a:br>
            <a:r>
              <a:rPr lang="sv-SE" sz="800" dirty="0" smtClean="0"/>
              <a:t>Matchshorts i funktionsmaterialet </a:t>
            </a:r>
            <a:r>
              <a:rPr lang="sv-SE" sz="800" dirty="0" err="1" smtClean="0"/>
              <a:t>ClimaLite</a:t>
            </a:r>
            <a:r>
              <a:rPr lang="sv-SE" sz="800" dirty="0" smtClean="0"/>
              <a:t>® för </a:t>
            </a:r>
            <a:br>
              <a:rPr lang="sv-SE" sz="800" dirty="0" smtClean="0"/>
            </a:br>
            <a:r>
              <a:rPr lang="sv-SE" sz="800" dirty="0" smtClean="0"/>
              <a:t>reducerad vikt och effektiv fuktavledning. </a:t>
            </a:r>
            <a:br>
              <a:rPr lang="sv-SE" sz="800" dirty="0" smtClean="0"/>
            </a:br>
            <a:r>
              <a:rPr lang="sv-SE" sz="800" b="1" dirty="0" smtClean="0"/>
              <a:t>MILANO SOCK</a:t>
            </a:r>
          </a:p>
          <a:p>
            <a:r>
              <a:rPr lang="sv-SE" sz="800" dirty="0" smtClean="0"/>
              <a:t>Fotbollsstrumpa med anatomisk passform. </a:t>
            </a:r>
            <a:br>
              <a:rPr lang="sv-SE" sz="800" dirty="0" smtClean="0"/>
            </a:br>
            <a:r>
              <a:rPr lang="sv-SE" sz="800" dirty="0" smtClean="0"/>
              <a:t>Ventilationsinlägg i </a:t>
            </a:r>
            <a:r>
              <a:rPr lang="sv-SE" sz="800" dirty="0" err="1" smtClean="0"/>
              <a:t>mesh</a:t>
            </a:r>
            <a:r>
              <a:rPr lang="sv-SE" sz="800" dirty="0" smtClean="0"/>
              <a:t>-material. </a:t>
            </a:r>
            <a:br>
              <a:rPr lang="sv-SE" sz="800" dirty="0" smtClean="0"/>
            </a:br>
            <a:endParaRPr lang="sv-SE" sz="800" dirty="0"/>
          </a:p>
          <a:p>
            <a:endParaRPr lang="sv-SE" sz="1200" b="1" dirty="0" smtClean="0"/>
          </a:p>
          <a:p>
            <a:r>
              <a:rPr lang="sv-SE" sz="1200" b="1" dirty="0" smtClean="0"/>
              <a:t>Ord. Pris 617kr</a:t>
            </a:r>
          </a:p>
        </p:txBody>
      </p:sp>
      <p:pic>
        <p:nvPicPr>
          <p:cNvPr id="1030" name="Picture 6" descr="http://www.aditeam.se/MediaBinaryLoader.axd?MediaArchive_FileID=21d0f13a-5d76-4bc1-b86a-9b010c4e9f61&amp;MediaArchive_Max_ImageHeight=315&amp;MediaArchive_Max_ImageWidth=340"/>
          <p:cNvPicPr>
            <a:picLocks noChangeAspect="1" noChangeArrowheads="1"/>
          </p:cNvPicPr>
          <p:nvPr/>
        </p:nvPicPr>
        <p:blipFill>
          <a:blip r:embed="rId4"/>
          <a:srcRect/>
          <a:stretch>
            <a:fillRect/>
          </a:stretch>
        </p:blipFill>
        <p:spPr bwMode="auto">
          <a:xfrm>
            <a:off x="8128341" y="2290590"/>
            <a:ext cx="596864" cy="908272"/>
          </a:xfrm>
          <a:prstGeom prst="rect">
            <a:avLst/>
          </a:prstGeom>
          <a:noFill/>
        </p:spPr>
      </p:pic>
      <p:sp>
        <p:nvSpPr>
          <p:cNvPr id="27" name="textruta 26"/>
          <p:cNvSpPr txBox="1"/>
          <p:nvPr/>
        </p:nvSpPr>
        <p:spPr>
          <a:xfrm>
            <a:off x="-3097" y="4293096"/>
            <a:ext cx="5599011" cy="261610"/>
          </a:xfrm>
          <a:prstGeom prst="rect">
            <a:avLst/>
          </a:prstGeom>
          <a:noFill/>
        </p:spPr>
        <p:txBody>
          <a:bodyPr wrap="square" rtlCol="0">
            <a:spAutoFit/>
          </a:bodyPr>
          <a:lstStyle/>
          <a:p>
            <a:r>
              <a:rPr lang="en-US" sz="1100" b="1" dirty="0" smtClean="0"/>
              <a:t>SHORTS SQUAD </a:t>
            </a:r>
            <a:r>
              <a:rPr lang="en-US" sz="1100" b="1" dirty="0"/>
              <a:t>21 SHO Y BLACK/WHITE </a:t>
            </a:r>
            <a:r>
              <a:rPr lang="sv-SE" sz="1100" dirty="0" smtClean="0"/>
              <a:t>Op. Jr=239:-/</a:t>
            </a:r>
            <a:r>
              <a:rPr lang="sv-SE" sz="1100" dirty="0" smtClean="0">
                <a:solidFill>
                  <a:srgbClr val="FF0000"/>
                </a:solidFill>
              </a:rPr>
              <a:t>199kr</a:t>
            </a:r>
            <a:r>
              <a:rPr lang="sv-SE" sz="1100" dirty="0" smtClean="0"/>
              <a:t> Sr=259:-/</a:t>
            </a:r>
            <a:r>
              <a:rPr lang="sv-SE" sz="1100" dirty="0" smtClean="0">
                <a:solidFill>
                  <a:srgbClr val="FF0000"/>
                </a:solidFill>
              </a:rPr>
              <a:t>209kr</a:t>
            </a:r>
          </a:p>
        </p:txBody>
      </p:sp>
      <p:sp>
        <p:nvSpPr>
          <p:cNvPr id="29" name="textruta 28"/>
          <p:cNvSpPr txBox="1"/>
          <p:nvPr/>
        </p:nvSpPr>
        <p:spPr>
          <a:xfrm>
            <a:off x="-9398" y="5301208"/>
            <a:ext cx="3703763" cy="261610"/>
          </a:xfrm>
          <a:prstGeom prst="rect">
            <a:avLst/>
          </a:prstGeom>
          <a:noFill/>
        </p:spPr>
        <p:txBody>
          <a:bodyPr wrap="square" rtlCol="0">
            <a:spAutoFit/>
          </a:bodyPr>
          <a:lstStyle/>
          <a:p>
            <a:r>
              <a:rPr lang="sv-SE" sz="1100" b="1" dirty="0" smtClean="0"/>
              <a:t>STRUMPA MILANO 23 SOCK  </a:t>
            </a:r>
            <a:r>
              <a:rPr lang="sv-SE" sz="1100" dirty="0" smtClean="0"/>
              <a:t>Op. 119:-/</a:t>
            </a:r>
            <a:r>
              <a:rPr lang="sv-SE" sz="1100" dirty="0" smtClean="0">
                <a:solidFill>
                  <a:srgbClr val="FF0000"/>
                </a:solidFill>
              </a:rPr>
              <a:t>99kr</a:t>
            </a:r>
          </a:p>
        </p:txBody>
      </p:sp>
      <p:sp>
        <p:nvSpPr>
          <p:cNvPr id="22" name="Text Box 82"/>
          <p:cNvSpPr txBox="1"/>
          <p:nvPr/>
        </p:nvSpPr>
        <p:spPr>
          <a:xfrm>
            <a:off x="2030619" y="1826909"/>
            <a:ext cx="2376864" cy="1015663"/>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BK30 Teampris </a:t>
            </a:r>
            <a:br>
              <a:rPr lang="sv-SE" sz="1200" b="1" kern="0" dirty="0" smtClean="0">
                <a:solidFill>
                  <a:schemeClr val="bg1"/>
                </a:solidFill>
                <a:latin typeface="Arial"/>
              </a:rPr>
            </a:br>
            <a:r>
              <a:rPr lang="sv-SE" sz="1200" b="1" kern="0" dirty="0" smtClean="0">
                <a:solidFill>
                  <a:schemeClr val="bg1"/>
                </a:solidFill>
                <a:latin typeface="Arial"/>
              </a:rPr>
              <a:t>Jr </a:t>
            </a:r>
            <a:r>
              <a:rPr lang="sv-SE" sz="2400" b="1" kern="0" dirty="0" smtClean="0">
                <a:solidFill>
                  <a:schemeClr val="bg1"/>
                </a:solidFill>
                <a:latin typeface="Arial"/>
              </a:rPr>
              <a:t>457kr</a:t>
            </a:r>
            <a:r>
              <a:rPr lang="sv-SE" sz="1200" b="1" kern="0" dirty="0" smtClean="0">
                <a:solidFill>
                  <a:schemeClr val="bg1"/>
                </a:solidFill>
                <a:latin typeface="Arial"/>
              </a:rPr>
              <a:t> / paket.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i="0" u="none" strike="noStrike" kern="0" cap="none" spc="0" baseline="0" dirty="0" smtClean="0">
                <a:solidFill>
                  <a:schemeClr val="bg1"/>
                </a:solidFill>
                <a:uFillTx/>
                <a:latin typeface="Arial"/>
              </a:rPr>
              <a:t>Sr </a:t>
            </a:r>
            <a:r>
              <a:rPr lang="sv-SE" sz="2400" b="1" i="0" u="none" strike="noStrike" kern="0" cap="none" spc="0" baseline="0" dirty="0" smtClean="0">
                <a:solidFill>
                  <a:schemeClr val="bg1"/>
                </a:solidFill>
                <a:uFillTx/>
                <a:latin typeface="Arial"/>
              </a:rPr>
              <a:t>507kr </a:t>
            </a:r>
            <a:r>
              <a:rPr lang="sv-SE" sz="1100" b="1" i="0" u="none" strike="noStrike" kern="0" cap="none" spc="0" baseline="0" dirty="0" smtClean="0">
                <a:solidFill>
                  <a:schemeClr val="bg1"/>
                </a:solidFill>
                <a:uFillTx/>
                <a:latin typeface="Arial"/>
              </a:rPr>
              <a:t>/</a:t>
            </a:r>
            <a:r>
              <a:rPr lang="sv-SE" sz="1100" b="1" i="0" u="none" strike="noStrike" kern="0" cap="none" spc="0" dirty="0" smtClean="0">
                <a:solidFill>
                  <a:schemeClr val="bg1"/>
                </a:solidFill>
                <a:uFillTx/>
                <a:latin typeface="Arial"/>
              </a:rPr>
              <a:t> paket</a:t>
            </a:r>
            <a:endParaRPr lang="sv-SE" sz="2400" b="1" i="0" u="none" strike="noStrike" kern="1200" cap="none" spc="0" baseline="0" dirty="0">
              <a:solidFill>
                <a:schemeClr val="bg1"/>
              </a:solidFill>
              <a:uFillTx/>
              <a:latin typeface="Arial"/>
            </a:endParaRP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3</a:t>
            </a:fld>
            <a:endParaRPr lang="sv-SE"/>
          </a:p>
        </p:txBody>
      </p:sp>
      <p:sp>
        <p:nvSpPr>
          <p:cNvPr id="37"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sp>
        <p:nvSpPr>
          <p:cNvPr id="32" name="textruta 31"/>
          <p:cNvSpPr txBox="1"/>
          <p:nvPr/>
        </p:nvSpPr>
        <p:spPr>
          <a:xfrm>
            <a:off x="37516" y="2975997"/>
            <a:ext cx="4871195" cy="430887"/>
          </a:xfrm>
          <a:prstGeom prst="rect">
            <a:avLst/>
          </a:prstGeom>
          <a:noFill/>
        </p:spPr>
        <p:txBody>
          <a:bodyPr wrap="square" rtlCol="0">
            <a:spAutoFit/>
          </a:bodyPr>
          <a:lstStyle/>
          <a:p>
            <a:r>
              <a:rPr lang="sv-SE" sz="1100" b="1" dirty="0" smtClean="0"/>
              <a:t>TRÖJA </a:t>
            </a:r>
            <a:r>
              <a:rPr lang="en-US" sz="1100" b="1" dirty="0" smtClean="0"/>
              <a:t>TABELA 23 </a:t>
            </a:r>
            <a:r>
              <a:rPr lang="en-US" sz="1100" b="1" dirty="0"/>
              <a:t>JSY SS </a:t>
            </a:r>
            <a:r>
              <a:rPr lang="en-US" sz="1100" b="1" dirty="0" smtClean="0"/>
              <a:t>BLACK/WHITE</a:t>
            </a:r>
          </a:p>
          <a:p>
            <a:r>
              <a:rPr lang="en-US" sz="1100" dirty="0" smtClean="0"/>
              <a:t>JR Op. 199:-/</a:t>
            </a:r>
            <a:r>
              <a:rPr lang="en-US" sz="1100" dirty="0" smtClean="0">
                <a:solidFill>
                  <a:srgbClr val="FF0000"/>
                </a:solidFill>
              </a:rPr>
              <a:t>159kr</a:t>
            </a:r>
            <a:r>
              <a:rPr lang="en-US" sz="1100" dirty="0" smtClean="0"/>
              <a:t> 	SR Op. 239:-/</a:t>
            </a:r>
            <a:r>
              <a:rPr lang="en-US" sz="1100" dirty="0" smtClean="0">
                <a:solidFill>
                  <a:srgbClr val="FF0000"/>
                </a:solidFill>
              </a:rPr>
              <a:t>199kr</a:t>
            </a:r>
            <a:endParaRPr lang="sv-SE" sz="1100" dirty="0" smtClean="0">
              <a:solidFill>
                <a:srgbClr val="FF0000"/>
              </a:solidFill>
            </a:endParaRPr>
          </a:p>
        </p:txBody>
      </p:sp>
      <p:sp>
        <p:nvSpPr>
          <p:cNvPr id="28" name="Text Box 79"/>
          <p:cNvSpPr txBox="1"/>
          <p:nvPr/>
        </p:nvSpPr>
        <p:spPr>
          <a:xfrm>
            <a:off x="7092280" y="3288466"/>
            <a:ext cx="1784331" cy="1292662"/>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dirty="0" smtClean="0">
                <a:latin typeface="Arial"/>
              </a:rPr>
              <a:t>PRISLISTA TRYCK</a:t>
            </a:r>
            <a:endParaRPr lang="sv-SE" sz="12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8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800" b="1" dirty="0" smtClean="0">
              <a:latin typeface="Arial"/>
            </a:endParaRP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Klubbmärke:	</a:t>
            </a:r>
            <a:r>
              <a:rPr lang="sv-SE" sz="800" b="1" dirty="0" smtClean="0">
                <a:latin typeface="Arial"/>
              </a:rPr>
              <a:t>50kr</a:t>
            </a:r>
            <a:r>
              <a:rPr lang="sv-SE" sz="800" b="1" dirty="0">
                <a:latin typeface="Arial"/>
              </a:rPr>
              <a:t>.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Stort Namn:	80kr.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Litet Namn:	50kr.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Initialer:	50kr.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Liten Siffra:	20kr/st. </a:t>
            </a:r>
          </a:p>
          <a:p>
            <a:pPr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Stor Siffra:	30kr/st.</a:t>
            </a:r>
          </a:p>
        </p:txBody>
      </p:sp>
      <p:pic>
        <p:nvPicPr>
          <p:cNvPr id="39" name="Picture 2"/>
          <p:cNvPicPr>
            <a:picLocks noChangeAspect="1" noChangeArrowheads="1"/>
          </p:cNvPicPr>
          <p:nvPr/>
        </p:nvPicPr>
        <p:blipFill>
          <a:blip r:embed="rId5"/>
          <a:srcRect/>
          <a:stretch>
            <a:fillRect/>
          </a:stretch>
        </p:blipFill>
        <p:spPr bwMode="auto">
          <a:xfrm>
            <a:off x="5762755" y="810400"/>
            <a:ext cx="350030" cy="340656"/>
          </a:xfrm>
          <a:prstGeom prst="rect">
            <a:avLst/>
          </a:prstGeom>
          <a:noFill/>
          <a:ln w="9525">
            <a:noFill/>
            <a:miter lim="800000"/>
            <a:headEnd/>
            <a:tailEnd/>
          </a:ln>
          <a:effectLst/>
        </p:spPr>
      </p:pic>
      <p:pic>
        <p:nvPicPr>
          <p:cNvPr id="40" name="Bildobjekt 39"/>
          <p:cNvPicPr>
            <a:picLocks noChangeAspect="1"/>
          </p:cNvPicPr>
          <p:nvPr/>
        </p:nvPicPr>
        <p:blipFill rotWithShape="1">
          <a:blip r:embed="rId6">
            <a:extLst>
              <a:ext uri="{28A0092B-C50C-407E-A947-70E740481C1C}">
                <a14:useLocalDpi xmlns:a14="http://schemas.microsoft.com/office/drawing/2010/main" val="0"/>
              </a:ext>
            </a:extLst>
          </a:blip>
          <a:srcRect l="27168" t="4949" r="26602" b="30562"/>
          <a:stretch/>
        </p:blipFill>
        <p:spPr>
          <a:xfrm>
            <a:off x="8128341" y="104213"/>
            <a:ext cx="892881" cy="752691"/>
          </a:xfrm>
          <a:prstGeom prst="rect">
            <a:avLst/>
          </a:prstGeom>
        </p:spPr>
      </p:pic>
      <p:sp>
        <p:nvSpPr>
          <p:cNvPr id="4" name="textruta 3"/>
          <p:cNvSpPr txBox="1"/>
          <p:nvPr/>
        </p:nvSpPr>
        <p:spPr>
          <a:xfrm>
            <a:off x="3301785" y="803524"/>
            <a:ext cx="813043" cy="246221"/>
          </a:xfrm>
          <a:prstGeom prst="rect">
            <a:avLst/>
          </a:prstGeom>
          <a:noFill/>
        </p:spPr>
        <p:txBody>
          <a:bodyPr wrap="none" rtlCol="0">
            <a:spAutoFit/>
          </a:bodyPr>
          <a:lstStyle/>
          <a:p>
            <a:r>
              <a:rPr lang="sv-SE" sz="1000" dirty="0" smtClean="0"/>
              <a:t>Jr=H44535</a:t>
            </a:r>
            <a:endParaRPr lang="sv-SE" sz="1000" dirty="0"/>
          </a:p>
        </p:txBody>
      </p:sp>
      <p:sp>
        <p:nvSpPr>
          <p:cNvPr id="33" name="textruta 32"/>
          <p:cNvSpPr txBox="1"/>
          <p:nvPr/>
        </p:nvSpPr>
        <p:spPr>
          <a:xfrm>
            <a:off x="3291364" y="1000753"/>
            <a:ext cx="833883" cy="246221"/>
          </a:xfrm>
          <a:prstGeom prst="rect">
            <a:avLst/>
          </a:prstGeom>
          <a:noFill/>
        </p:spPr>
        <p:txBody>
          <a:bodyPr wrap="none" rtlCol="0">
            <a:spAutoFit/>
          </a:bodyPr>
          <a:lstStyle/>
          <a:p>
            <a:r>
              <a:rPr lang="sv-SE" sz="1000" dirty="0" smtClean="0"/>
              <a:t>Sr=H44529</a:t>
            </a:r>
            <a:endParaRPr lang="sv-SE" sz="1000" dirty="0"/>
          </a:p>
        </p:txBody>
      </p:sp>
      <p:pic>
        <p:nvPicPr>
          <p:cNvPr id="8" name="Bildobjekt 7"/>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7738993" y="1048081"/>
            <a:ext cx="1137618" cy="1137618"/>
          </a:xfrm>
          <a:prstGeom prst="rect">
            <a:avLst/>
          </a:prstGeom>
        </p:spPr>
      </p:pic>
      <p:pic>
        <p:nvPicPr>
          <p:cNvPr id="36" name="Bildobjekt 35"/>
          <p:cNvPicPr>
            <a:picLocks noChangeAspect="1"/>
          </p:cNvPicPr>
          <p:nvPr/>
        </p:nvPicPr>
        <p:blipFill>
          <a:blip r:embed="rId9"/>
          <a:stretch>
            <a:fillRect/>
          </a:stretch>
        </p:blipFill>
        <p:spPr>
          <a:xfrm rot="21357294">
            <a:off x="4846028" y="1001511"/>
            <a:ext cx="400018" cy="125289"/>
          </a:xfrm>
          <a:prstGeom prst="rect">
            <a:avLst/>
          </a:prstGeom>
          <a:noFill/>
        </p:spPr>
      </p:pic>
      <p:sp>
        <p:nvSpPr>
          <p:cNvPr id="38" name="textruta 37"/>
          <p:cNvSpPr txBox="1"/>
          <p:nvPr/>
        </p:nvSpPr>
        <p:spPr>
          <a:xfrm>
            <a:off x="6876256" y="980728"/>
            <a:ext cx="862737" cy="246221"/>
          </a:xfrm>
          <a:prstGeom prst="rect">
            <a:avLst/>
          </a:prstGeom>
          <a:noFill/>
        </p:spPr>
        <p:txBody>
          <a:bodyPr wrap="none" rtlCol="0">
            <a:spAutoFit/>
          </a:bodyPr>
          <a:lstStyle/>
          <a:p>
            <a:r>
              <a:rPr lang="sv-SE" sz="1000" dirty="0" smtClean="0"/>
              <a:t>Sr=GN5776</a:t>
            </a:r>
            <a:endParaRPr lang="sv-SE" sz="1000" dirty="0"/>
          </a:p>
        </p:txBody>
      </p:sp>
      <p:sp>
        <p:nvSpPr>
          <p:cNvPr id="41" name="textruta 40"/>
          <p:cNvSpPr txBox="1"/>
          <p:nvPr/>
        </p:nvSpPr>
        <p:spPr>
          <a:xfrm>
            <a:off x="6876256" y="836712"/>
            <a:ext cx="841897" cy="246221"/>
          </a:xfrm>
          <a:prstGeom prst="rect">
            <a:avLst/>
          </a:prstGeom>
          <a:noFill/>
        </p:spPr>
        <p:txBody>
          <a:bodyPr wrap="none" rtlCol="0">
            <a:spAutoFit/>
          </a:bodyPr>
          <a:lstStyle/>
          <a:p>
            <a:r>
              <a:rPr lang="sv-SE" sz="1000" dirty="0" smtClean="0"/>
              <a:t>Jr=GN5767</a:t>
            </a:r>
            <a:endParaRPr lang="sv-SE" sz="1000" dirty="0"/>
          </a:p>
        </p:txBody>
      </p:sp>
      <p:sp>
        <p:nvSpPr>
          <p:cNvPr id="43" name="textruta 42"/>
          <p:cNvSpPr txBox="1"/>
          <p:nvPr/>
        </p:nvSpPr>
        <p:spPr>
          <a:xfrm>
            <a:off x="7524657" y="2681365"/>
            <a:ext cx="648072" cy="400110"/>
          </a:xfrm>
          <a:prstGeom prst="rect">
            <a:avLst/>
          </a:prstGeom>
          <a:noFill/>
        </p:spPr>
        <p:txBody>
          <a:bodyPr wrap="square" rtlCol="0">
            <a:spAutoFit/>
          </a:bodyPr>
          <a:lstStyle/>
          <a:p>
            <a:r>
              <a:rPr lang="sv-SE" sz="1000" dirty="0"/>
              <a:t>HT6538</a:t>
            </a:r>
          </a:p>
          <a:p>
            <a:endParaRPr lang="sv-SE" sz="1000" dirty="0"/>
          </a:p>
        </p:txBody>
      </p:sp>
      <p:sp>
        <p:nvSpPr>
          <p:cNvPr id="44" name="textruta 43"/>
          <p:cNvSpPr txBox="1"/>
          <p:nvPr/>
        </p:nvSpPr>
        <p:spPr>
          <a:xfrm>
            <a:off x="3161110" y="1207437"/>
            <a:ext cx="976549" cy="246221"/>
          </a:xfrm>
          <a:prstGeom prst="rect">
            <a:avLst/>
          </a:prstGeom>
          <a:noFill/>
        </p:spPr>
        <p:txBody>
          <a:bodyPr wrap="none" rtlCol="0">
            <a:spAutoFit/>
          </a:bodyPr>
          <a:lstStyle/>
          <a:p>
            <a:r>
              <a:rPr lang="sv-SE" sz="1000" dirty="0" smtClean="0"/>
              <a:t>Dam=H44532</a:t>
            </a:r>
            <a:endParaRPr lang="sv-SE" sz="1000" dirty="0"/>
          </a:p>
        </p:txBody>
      </p:sp>
      <p:sp>
        <p:nvSpPr>
          <p:cNvPr id="45" name="textruta 44"/>
          <p:cNvSpPr txBox="1"/>
          <p:nvPr/>
        </p:nvSpPr>
        <p:spPr>
          <a:xfrm>
            <a:off x="6876256" y="1124744"/>
            <a:ext cx="1005403" cy="246221"/>
          </a:xfrm>
          <a:prstGeom prst="rect">
            <a:avLst/>
          </a:prstGeom>
          <a:noFill/>
        </p:spPr>
        <p:txBody>
          <a:bodyPr wrap="none" rtlCol="0">
            <a:spAutoFit/>
          </a:bodyPr>
          <a:lstStyle/>
          <a:p>
            <a:r>
              <a:rPr lang="sv-SE" sz="1000" dirty="0" smtClean="0"/>
              <a:t>Dam=GN5780</a:t>
            </a:r>
            <a:endParaRPr lang="sv-SE" sz="1000" dirty="0"/>
          </a:p>
        </p:txBody>
      </p:sp>
      <p:graphicFrame>
        <p:nvGraphicFramePr>
          <p:cNvPr id="11" name="Tabell 10"/>
          <p:cNvGraphicFramePr>
            <a:graphicFrameLocks noGrp="1"/>
          </p:cNvGraphicFramePr>
          <p:nvPr>
            <p:extLst>
              <p:ext uri="{D42A27DB-BD31-4B8C-83A1-F6EECF244321}">
                <p14:modId xmlns:p14="http://schemas.microsoft.com/office/powerpoint/2010/main" val="378933013"/>
              </p:ext>
            </p:extLst>
          </p:nvPr>
        </p:nvGraphicFramePr>
        <p:xfrm>
          <a:off x="1" y="3512428"/>
          <a:ext cx="5580112" cy="708660"/>
        </p:xfrm>
        <a:graphic>
          <a:graphicData uri="http://schemas.openxmlformats.org/drawingml/2006/table">
            <a:tbl>
              <a:tblPr/>
              <a:tblGrid>
                <a:gridCol w="667772">
                  <a:extLst>
                    <a:ext uri="{9D8B030D-6E8A-4147-A177-3AD203B41FA5}">
                      <a16:colId xmlns:a16="http://schemas.microsoft.com/office/drawing/2014/main" val="2746250905"/>
                    </a:ext>
                  </a:extLst>
                </a:gridCol>
                <a:gridCol w="491234">
                  <a:extLst>
                    <a:ext uri="{9D8B030D-6E8A-4147-A177-3AD203B41FA5}">
                      <a16:colId xmlns:a16="http://schemas.microsoft.com/office/drawing/2014/main" val="4200938522"/>
                    </a:ext>
                  </a:extLst>
                </a:gridCol>
                <a:gridCol w="491234">
                  <a:extLst>
                    <a:ext uri="{9D8B030D-6E8A-4147-A177-3AD203B41FA5}">
                      <a16:colId xmlns:a16="http://schemas.microsoft.com/office/drawing/2014/main" val="1771569831"/>
                    </a:ext>
                  </a:extLst>
                </a:gridCol>
                <a:gridCol w="491234">
                  <a:extLst>
                    <a:ext uri="{9D8B030D-6E8A-4147-A177-3AD203B41FA5}">
                      <a16:colId xmlns:a16="http://schemas.microsoft.com/office/drawing/2014/main" val="3014224778"/>
                    </a:ext>
                  </a:extLst>
                </a:gridCol>
                <a:gridCol w="491234">
                  <a:extLst>
                    <a:ext uri="{9D8B030D-6E8A-4147-A177-3AD203B41FA5}">
                      <a16:colId xmlns:a16="http://schemas.microsoft.com/office/drawing/2014/main" val="2841441149"/>
                    </a:ext>
                  </a:extLst>
                </a:gridCol>
                <a:gridCol w="491234">
                  <a:extLst>
                    <a:ext uri="{9D8B030D-6E8A-4147-A177-3AD203B41FA5}">
                      <a16:colId xmlns:a16="http://schemas.microsoft.com/office/drawing/2014/main" val="767247144"/>
                    </a:ext>
                  </a:extLst>
                </a:gridCol>
                <a:gridCol w="491234">
                  <a:extLst>
                    <a:ext uri="{9D8B030D-6E8A-4147-A177-3AD203B41FA5}">
                      <a16:colId xmlns:a16="http://schemas.microsoft.com/office/drawing/2014/main" val="1547095335"/>
                    </a:ext>
                  </a:extLst>
                </a:gridCol>
                <a:gridCol w="491234">
                  <a:extLst>
                    <a:ext uri="{9D8B030D-6E8A-4147-A177-3AD203B41FA5}">
                      <a16:colId xmlns:a16="http://schemas.microsoft.com/office/drawing/2014/main" val="1193870266"/>
                    </a:ext>
                  </a:extLst>
                </a:gridCol>
                <a:gridCol w="491234">
                  <a:extLst>
                    <a:ext uri="{9D8B030D-6E8A-4147-A177-3AD203B41FA5}">
                      <a16:colId xmlns:a16="http://schemas.microsoft.com/office/drawing/2014/main" val="2418114630"/>
                    </a:ext>
                  </a:extLst>
                </a:gridCol>
                <a:gridCol w="491234">
                  <a:extLst>
                    <a:ext uri="{9D8B030D-6E8A-4147-A177-3AD203B41FA5}">
                      <a16:colId xmlns:a16="http://schemas.microsoft.com/office/drawing/2014/main" val="1211475797"/>
                    </a:ext>
                  </a:extLst>
                </a:gridCol>
                <a:gridCol w="491234">
                  <a:extLst>
                    <a:ext uri="{9D8B030D-6E8A-4147-A177-3AD203B41FA5}">
                      <a16:colId xmlns:a16="http://schemas.microsoft.com/office/drawing/2014/main" val="1995044918"/>
                    </a:ext>
                  </a:extLst>
                </a:gridCol>
              </a:tblGrid>
              <a:tr h="160108">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75650716"/>
                  </a:ext>
                </a:extLst>
              </a:tr>
              <a:tr h="160108">
                <a:tc>
                  <a:txBody>
                    <a:bodyPr/>
                    <a:lstStyle/>
                    <a:p>
                      <a:pPr algn="ctr" rtl="0" fontAlgn="b"/>
                      <a:r>
                        <a:rPr lang="sv-SE" sz="1000" b="1" i="1" u="none" strike="noStrike" dirty="0">
                          <a:solidFill>
                            <a:srgbClr val="FFFFFF"/>
                          </a:solidFill>
                          <a:effectLst/>
                          <a:latin typeface="Calibri" panose="020F0502020204030204" pitchFamily="34" charset="0"/>
                        </a:rPr>
                        <a:t>Antal/JR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416511"/>
                  </a:ext>
                </a:extLst>
              </a:tr>
              <a:tr h="160108">
                <a:tc>
                  <a:txBody>
                    <a:bodyPr/>
                    <a:lstStyle/>
                    <a:p>
                      <a:pPr algn="ctr" rtl="0" fontAlgn="b"/>
                      <a:r>
                        <a:rPr lang="sv-SE" sz="1000" b="1" i="1" u="none" strike="noStrike">
                          <a:solidFill>
                            <a:srgbClr val="FFFFFF"/>
                          </a:solidFill>
                          <a:effectLst/>
                          <a:latin typeface="Calibri" panose="020F0502020204030204" pitchFamily="34" charset="0"/>
                        </a:rPr>
                        <a:t>Antal/SR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dirty="0">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110684"/>
                  </a:ext>
                </a:extLst>
              </a:tr>
              <a:tr h="160108">
                <a:tc>
                  <a:txBody>
                    <a:bodyPr/>
                    <a:lstStyle/>
                    <a:p>
                      <a:pPr algn="ctr" rtl="0" fontAlgn="b"/>
                      <a:r>
                        <a:rPr lang="sv-SE" sz="1000" b="1" i="1" u="none" strike="noStrike">
                          <a:solidFill>
                            <a:srgbClr val="FFFFFF"/>
                          </a:solidFill>
                          <a:effectLst/>
                          <a:latin typeface="Calibri" panose="020F0502020204030204" pitchFamily="34" charset="0"/>
                        </a:rPr>
                        <a:t>Antal/Dam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51446"/>
                  </a:ext>
                </a:extLst>
              </a:tr>
            </a:tbl>
          </a:graphicData>
        </a:graphic>
      </p:graphicFrame>
      <p:graphicFrame>
        <p:nvGraphicFramePr>
          <p:cNvPr id="46" name="Tabell 45"/>
          <p:cNvGraphicFramePr>
            <a:graphicFrameLocks noGrp="1"/>
          </p:cNvGraphicFramePr>
          <p:nvPr>
            <p:extLst>
              <p:ext uri="{D42A27DB-BD31-4B8C-83A1-F6EECF244321}">
                <p14:modId xmlns:p14="http://schemas.microsoft.com/office/powerpoint/2010/main" val="599730449"/>
              </p:ext>
            </p:extLst>
          </p:nvPr>
        </p:nvGraphicFramePr>
        <p:xfrm>
          <a:off x="0" y="4520540"/>
          <a:ext cx="5580112" cy="708660"/>
        </p:xfrm>
        <a:graphic>
          <a:graphicData uri="http://schemas.openxmlformats.org/drawingml/2006/table">
            <a:tbl>
              <a:tblPr/>
              <a:tblGrid>
                <a:gridCol w="667772">
                  <a:extLst>
                    <a:ext uri="{9D8B030D-6E8A-4147-A177-3AD203B41FA5}">
                      <a16:colId xmlns:a16="http://schemas.microsoft.com/office/drawing/2014/main" val="2746250905"/>
                    </a:ext>
                  </a:extLst>
                </a:gridCol>
                <a:gridCol w="491234">
                  <a:extLst>
                    <a:ext uri="{9D8B030D-6E8A-4147-A177-3AD203B41FA5}">
                      <a16:colId xmlns:a16="http://schemas.microsoft.com/office/drawing/2014/main" val="4200938522"/>
                    </a:ext>
                  </a:extLst>
                </a:gridCol>
                <a:gridCol w="491234">
                  <a:extLst>
                    <a:ext uri="{9D8B030D-6E8A-4147-A177-3AD203B41FA5}">
                      <a16:colId xmlns:a16="http://schemas.microsoft.com/office/drawing/2014/main" val="1771569831"/>
                    </a:ext>
                  </a:extLst>
                </a:gridCol>
                <a:gridCol w="491234">
                  <a:extLst>
                    <a:ext uri="{9D8B030D-6E8A-4147-A177-3AD203B41FA5}">
                      <a16:colId xmlns:a16="http://schemas.microsoft.com/office/drawing/2014/main" val="3014224778"/>
                    </a:ext>
                  </a:extLst>
                </a:gridCol>
                <a:gridCol w="491234">
                  <a:extLst>
                    <a:ext uri="{9D8B030D-6E8A-4147-A177-3AD203B41FA5}">
                      <a16:colId xmlns:a16="http://schemas.microsoft.com/office/drawing/2014/main" val="2841441149"/>
                    </a:ext>
                  </a:extLst>
                </a:gridCol>
                <a:gridCol w="491234">
                  <a:extLst>
                    <a:ext uri="{9D8B030D-6E8A-4147-A177-3AD203B41FA5}">
                      <a16:colId xmlns:a16="http://schemas.microsoft.com/office/drawing/2014/main" val="767247144"/>
                    </a:ext>
                  </a:extLst>
                </a:gridCol>
                <a:gridCol w="491234">
                  <a:extLst>
                    <a:ext uri="{9D8B030D-6E8A-4147-A177-3AD203B41FA5}">
                      <a16:colId xmlns:a16="http://schemas.microsoft.com/office/drawing/2014/main" val="1547095335"/>
                    </a:ext>
                  </a:extLst>
                </a:gridCol>
                <a:gridCol w="491234">
                  <a:extLst>
                    <a:ext uri="{9D8B030D-6E8A-4147-A177-3AD203B41FA5}">
                      <a16:colId xmlns:a16="http://schemas.microsoft.com/office/drawing/2014/main" val="1193870266"/>
                    </a:ext>
                  </a:extLst>
                </a:gridCol>
                <a:gridCol w="491234">
                  <a:extLst>
                    <a:ext uri="{9D8B030D-6E8A-4147-A177-3AD203B41FA5}">
                      <a16:colId xmlns:a16="http://schemas.microsoft.com/office/drawing/2014/main" val="2418114630"/>
                    </a:ext>
                  </a:extLst>
                </a:gridCol>
                <a:gridCol w="491234">
                  <a:extLst>
                    <a:ext uri="{9D8B030D-6E8A-4147-A177-3AD203B41FA5}">
                      <a16:colId xmlns:a16="http://schemas.microsoft.com/office/drawing/2014/main" val="1211475797"/>
                    </a:ext>
                  </a:extLst>
                </a:gridCol>
                <a:gridCol w="491234">
                  <a:extLst>
                    <a:ext uri="{9D8B030D-6E8A-4147-A177-3AD203B41FA5}">
                      <a16:colId xmlns:a16="http://schemas.microsoft.com/office/drawing/2014/main" val="1995044918"/>
                    </a:ext>
                  </a:extLst>
                </a:gridCol>
              </a:tblGrid>
              <a:tr h="160108">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75650716"/>
                  </a:ext>
                </a:extLst>
              </a:tr>
              <a:tr h="160108">
                <a:tc>
                  <a:txBody>
                    <a:bodyPr/>
                    <a:lstStyle/>
                    <a:p>
                      <a:pPr algn="ctr" rtl="0" fontAlgn="b"/>
                      <a:r>
                        <a:rPr lang="sv-SE" sz="1000" b="1" i="1" u="none" strike="noStrike">
                          <a:solidFill>
                            <a:srgbClr val="FFFFFF"/>
                          </a:solidFill>
                          <a:effectLst/>
                          <a:latin typeface="Calibri" panose="020F0502020204030204" pitchFamily="34" charset="0"/>
                        </a:rPr>
                        <a:t>Antal/JR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416511"/>
                  </a:ext>
                </a:extLst>
              </a:tr>
              <a:tr h="160108">
                <a:tc>
                  <a:txBody>
                    <a:bodyPr/>
                    <a:lstStyle/>
                    <a:p>
                      <a:pPr algn="ctr" rtl="0" fontAlgn="b"/>
                      <a:r>
                        <a:rPr lang="sv-SE" sz="1000" b="1" i="1" u="none" strike="noStrike">
                          <a:solidFill>
                            <a:srgbClr val="FFFFFF"/>
                          </a:solidFill>
                          <a:effectLst/>
                          <a:latin typeface="Calibri" panose="020F0502020204030204" pitchFamily="34" charset="0"/>
                        </a:rPr>
                        <a:t>Antal/SR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110684"/>
                  </a:ext>
                </a:extLst>
              </a:tr>
              <a:tr h="160108">
                <a:tc>
                  <a:txBody>
                    <a:bodyPr/>
                    <a:lstStyle/>
                    <a:p>
                      <a:pPr algn="ctr" rtl="0" fontAlgn="b"/>
                      <a:r>
                        <a:rPr lang="sv-SE" sz="1000" b="1" i="1" u="none" strike="noStrike">
                          <a:solidFill>
                            <a:srgbClr val="FFFFFF"/>
                          </a:solidFill>
                          <a:effectLst/>
                          <a:latin typeface="Calibri" panose="020F0502020204030204" pitchFamily="34" charset="0"/>
                        </a:rPr>
                        <a:t>Antal/Dam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51446"/>
                  </a:ext>
                </a:extLst>
              </a:tr>
            </a:tbl>
          </a:graphicData>
        </a:graphic>
      </p:graphicFrame>
      <p:graphicFrame>
        <p:nvGraphicFramePr>
          <p:cNvPr id="13" name="Tabell 12"/>
          <p:cNvGraphicFramePr>
            <a:graphicFrameLocks noGrp="1"/>
          </p:cNvGraphicFramePr>
          <p:nvPr>
            <p:extLst>
              <p:ext uri="{D42A27DB-BD31-4B8C-83A1-F6EECF244321}">
                <p14:modId xmlns:p14="http://schemas.microsoft.com/office/powerpoint/2010/main" val="1536038714"/>
              </p:ext>
            </p:extLst>
          </p:nvPr>
        </p:nvGraphicFramePr>
        <p:xfrm>
          <a:off x="-9397" y="5517232"/>
          <a:ext cx="5589513" cy="381000"/>
        </p:xfrm>
        <a:graphic>
          <a:graphicData uri="http://schemas.openxmlformats.org/drawingml/2006/table">
            <a:tbl>
              <a:tblPr/>
              <a:tblGrid>
                <a:gridCol w="908949">
                  <a:extLst>
                    <a:ext uri="{9D8B030D-6E8A-4147-A177-3AD203B41FA5}">
                      <a16:colId xmlns:a16="http://schemas.microsoft.com/office/drawing/2014/main" val="4080151301"/>
                    </a:ext>
                  </a:extLst>
                </a:gridCol>
                <a:gridCol w="668652">
                  <a:extLst>
                    <a:ext uri="{9D8B030D-6E8A-4147-A177-3AD203B41FA5}">
                      <a16:colId xmlns:a16="http://schemas.microsoft.com/office/drawing/2014/main" val="1649286235"/>
                    </a:ext>
                  </a:extLst>
                </a:gridCol>
                <a:gridCol w="668652">
                  <a:extLst>
                    <a:ext uri="{9D8B030D-6E8A-4147-A177-3AD203B41FA5}">
                      <a16:colId xmlns:a16="http://schemas.microsoft.com/office/drawing/2014/main" val="2152678817"/>
                    </a:ext>
                  </a:extLst>
                </a:gridCol>
                <a:gridCol w="668652">
                  <a:extLst>
                    <a:ext uri="{9D8B030D-6E8A-4147-A177-3AD203B41FA5}">
                      <a16:colId xmlns:a16="http://schemas.microsoft.com/office/drawing/2014/main" val="1304393570"/>
                    </a:ext>
                  </a:extLst>
                </a:gridCol>
                <a:gridCol w="668652">
                  <a:extLst>
                    <a:ext uri="{9D8B030D-6E8A-4147-A177-3AD203B41FA5}">
                      <a16:colId xmlns:a16="http://schemas.microsoft.com/office/drawing/2014/main" val="2527781381"/>
                    </a:ext>
                  </a:extLst>
                </a:gridCol>
                <a:gridCol w="668652">
                  <a:extLst>
                    <a:ext uri="{9D8B030D-6E8A-4147-A177-3AD203B41FA5}">
                      <a16:colId xmlns:a16="http://schemas.microsoft.com/office/drawing/2014/main" val="1758137827"/>
                    </a:ext>
                  </a:extLst>
                </a:gridCol>
                <a:gridCol w="668652">
                  <a:extLst>
                    <a:ext uri="{9D8B030D-6E8A-4147-A177-3AD203B41FA5}">
                      <a16:colId xmlns:a16="http://schemas.microsoft.com/office/drawing/2014/main" val="3183375411"/>
                    </a:ext>
                  </a:extLst>
                </a:gridCol>
                <a:gridCol w="668652">
                  <a:extLst>
                    <a:ext uri="{9D8B030D-6E8A-4147-A177-3AD203B41FA5}">
                      <a16:colId xmlns:a16="http://schemas.microsoft.com/office/drawing/2014/main" val="403559468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27-30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30-33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34-36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37-39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40-42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43-45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46-48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911976678"/>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8200194"/>
                  </a:ext>
                </a:extLst>
              </a:tr>
            </a:tbl>
          </a:graphicData>
        </a:graphic>
      </p:graphicFrame>
      <p:pic>
        <p:nvPicPr>
          <p:cNvPr id="3" name="Picture 6" descr="adidas Tabela 23 t-shirt Svart"/>
          <p:cNvPicPr>
            <a:picLocks noChangeAspect="1" noChangeArrowheads="1"/>
          </p:cNvPicPr>
          <p:nvPr/>
        </p:nvPicPr>
        <p:blipFill rotWithShape="1">
          <a:blip r:embed="rId10">
            <a:extLst>
              <a:ext uri="{28A0092B-C50C-407E-A947-70E740481C1C}">
                <a14:useLocalDpi xmlns:a14="http://schemas.microsoft.com/office/drawing/2010/main" val="0"/>
              </a:ext>
            </a:extLst>
          </a:blip>
          <a:srcRect l="33233" r="33897"/>
          <a:stretch/>
        </p:blipFill>
        <p:spPr bwMode="auto">
          <a:xfrm>
            <a:off x="6303016" y="2211937"/>
            <a:ext cx="702466" cy="1858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580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didas Tiro23 L Sr Träningströja Svart"/>
          <p:cNvPicPr>
            <a:picLocks noChangeAspect="1" noChangeArrowheads="1"/>
          </p:cNvPicPr>
          <p:nvPr/>
        </p:nvPicPr>
        <p:blipFill rotWithShape="1">
          <a:blip r:embed="rId2">
            <a:extLst>
              <a:ext uri="{28A0092B-C50C-407E-A947-70E740481C1C}">
                <a14:useLocalDpi xmlns:a14="http://schemas.microsoft.com/office/drawing/2010/main" val="0"/>
              </a:ext>
            </a:extLst>
          </a:blip>
          <a:srcRect l="17713" r="17143"/>
          <a:stretch/>
        </p:blipFill>
        <p:spPr bwMode="auto">
          <a:xfrm>
            <a:off x="6008745" y="732578"/>
            <a:ext cx="2563711" cy="342213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s://market.acgaccent.com/GR/9b02d4f7-a923-4b67-9526-7eca69cfcd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9600" y="459721"/>
            <a:ext cx="2972719" cy="29727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3085758" y="25708"/>
            <a:ext cx="5544617" cy="646331"/>
          </a:xfrm>
          <a:prstGeom prst="rect">
            <a:avLst/>
          </a:prstGeom>
          <a:noFill/>
          <a:ln w="9525">
            <a:noFill/>
            <a:miter lim="800000"/>
            <a:headEnd/>
            <a:tailEnd/>
          </a:ln>
        </p:spPr>
        <p:txBody>
          <a:bodyPr wrap="square">
            <a:spAutoFit/>
          </a:bodyPr>
          <a:lstStyle/>
          <a:p>
            <a:r>
              <a:rPr lang="sv-SE" sz="3600" b="1" u="sng" dirty="0" err="1" smtClean="0">
                <a:cs typeface="Arial" charset="0"/>
              </a:rPr>
              <a:t>Hood</a:t>
            </a:r>
            <a:r>
              <a:rPr lang="sv-SE" sz="3600" b="1" u="sng" dirty="0" smtClean="0">
                <a:cs typeface="Arial" charset="0"/>
              </a:rPr>
              <a:t> / Träningströja </a:t>
            </a:r>
            <a:endParaRPr lang="sv-SE" sz="1400" b="1" u="sng" dirty="0">
              <a:latin typeface="Arial" charset="0"/>
              <a:cs typeface="Arial" charset="0"/>
            </a:endParaRPr>
          </a:p>
        </p:txBody>
      </p:sp>
      <p:pic>
        <p:nvPicPr>
          <p:cNvPr id="17" name="Picture 2" descr="Adidas"/>
          <p:cNvPicPr>
            <a:picLocks noChangeAspect="1" noChangeArrowheads="1"/>
          </p:cNvPicPr>
          <p:nvPr/>
        </p:nvPicPr>
        <p:blipFill>
          <a:blip r:embed="rId4"/>
          <a:srcRect/>
          <a:stretch>
            <a:fillRect/>
          </a:stretch>
        </p:blipFill>
        <p:spPr bwMode="auto">
          <a:xfrm>
            <a:off x="7812360" y="5891145"/>
            <a:ext cx="792088" cy="562191"/>
          </a:xfrm>
          <a:prstGeom prst="rect">
            <a:avLst/>
          </a:prstGeom>
          <a:noFill/>
          <a:ln w="9525">
            <a:noFill/>
            <a:miter lim="800000"/>
            <a:headEnd/>
            <a:tailEnd/>
          </a:ln>
        </p:spPr>
      </p:pic>
      <p:sp>
        <p:nvSpPr>
          <p:cNvPr id="25" name="textruta 24"/>
          <p:cNvSpPr txBox="1"/>
          <p:nvPr/>
        </p:nvSpPr>
        <p:spPr>
          <a:xfrm>
            <a:off x="1043608" y="3502169"/>
            <a:ext cx="3870126" cy="430887"/>
          </a:xfrm>
          <a:prstGeom prst="rect">
            <a:avLst/>
          </a:prstGeom>
          <a:noFill/>
        </p:spPr>
        <p:txBody>
          <a:bodyPr wrap="square" rtlCol="0">
            <a:spAutoFit/>
          </a:bodyPr>
          <a:lstStyle/>
          <a:p>
            <a:r>
              <a:rPr lang="sv-SE" sz="1100" b="1" dirty="0" smtClean="0"/>
              <a:t>EN T22 HOODY JR= </a:t>
            </a:r>
            <a:r>
              <a:rPr lang="sv-SE" sz="1100" dirty="0" smtClean="0"/>
              <a:t>H57515 </a:t>
            </a:r>
            <a:r>
              <a:rPr lang="sv-SE" sz="1100" dirty="0" err="1"/>
              <a:t>Ord.pris</a:t>
            </a:r>
            <a:r>
              <a:rPr lang="sv-SE" sz="1100" dirty="0"/>
              <a:t>. </a:t>
            </a:r>
            <a:r>
              <a:rPr lang="sv-SE" sz="1100" dirty="0" smtClean="0"/>
              <a:t>469</a:t>
            </a:r>
            <a:r>
              <a:rPr lang="sv-SE" sz="1100" dirty="0"/>
              <a:t>:- </a:t>
            </a:r>
          </a:p>
          <a:p>
            <a:r>
              <a:rPr lang="sv-SE" sz="1100" b="1" dirty="0" smtClean="0"/>
              <a:t>EN T22 HOODY SR= </a:t>
            </a:r>
            <a:r>
              <a:rPr lang="sv-SE" sz="1100" dirty="0" smtClean="0"/>
              <a:t>HB0578 </a:t>
            </a:r>
            <a:r>
              <a:rPr lang="sv-SE" sz="1100" dirty="0" err="1"/>
              <a:t>Ord.pris</a:t>
            </a:r>
            <a:r>
              <a:rPr lang="sv-SE" sz="1100" dirty="0"/>
              <a:t>. </a:t>
            </a:r>
            <a:r>
              <a:rPr lang="sv-SE" sz="1100" dirty="0" smtClean="0"/>
              <a:t>519</a:t>
            </a:r>
            <a:r>
              <a:rPr lang="sv-SE" sz="1100" dirty="0"/>
              <a:t>:- </a:t>
            </a:r>
          </a:p>
        </p:txBody>
      </p:sp>
      <p:sp>
        <p:nvSpPr>
          <p:cNvPr id="32" name="Text Box 82"/>
          <p:cNvSpPr txBox="1"/>
          <p:nvPr/>
        </p:nvSpPr>
        <p:spPr>
          <a:xfrm>
            <a:off x="6934312" y="3848417"/>
            <a:ext cx="2170824" cy="600164"/>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Jr</a:t>
            </a:r>
            <a:r>
              <a:rPr lang="sv-SE" sz="1100" b="1" kern="0" dirty="0">
                <a:solidFill>
                  <a:schemeClr val="bg1"/>
                </a:solidFill>
                <a:latin typeface="Arial"/>
              </a:rPr>
              <a:t> </a:t>
            </a:r>
            <a:r>
              <a:rPr lang="sv-SE" sz="1100" b="1" kern="0" dirty="0" smtClean="0">
                <a:solidFill>
                  <a:schemeClr val="bg1"/>
                </a:solidFill>
                <a:latin typeface="Arial"/>
              </a:rPr>
              <a:t>339kr / st.</a:t>
            </a:r>
          </a:p>
          <a:p>
            <a:pPr algn="ctr" defTabSz="914400" fontAlgn="auto">
              <a:spcBef>
                <a:spcPts val="0"/>
              </a:spcBef>
              <a:spcAft>
                <a:spcPts val="0"/>
              </a:spcAft>
              <a:defRPr sz="1800" b="0" i="0" u="none" strike="noStrike" kern="0" cap="none" spc="0" baseline="0">
                <a:solidFill>
                  <a:srgbClr val="000000"/>
                </a:solidFill>
                <a:uFillTx/>
              </a:defRPr>
            </a:pPr>
            <a:r>
              <a:rPr lang="sv-SE" sz="1100" b="1" kern="0" dirty="0" smtClean="0">
                <a:solidFill>
                  <a:schemeClr val="bg1"/>
                </a:solidFill>
                <a:latin typeface="Arial"/>
              </a:rPr>
              <a:t>Sr 419kr </a:t>
            </a:r>
            <a:r>
              <a:rPr lang="sv-SE" sz="1100" b="1" kern="0" dirty="0">
                <a:solidFill>
                  <a:schemeClr val="bg1"/>
                </a:solidFill>
                <a:latin typeface="Arial"/>
              </a:rPr>
              <a:t>/ </a:t>
            </a:r>
            <a:r>
              <a:rPr lang="sv-SE" sz="1100" b="1" kern="0" dirty="0" smtClean="0">
                <a:solidFill>
                  <a:schemeClr val="bg1"/>
                </a:solidFill>
                <a:latin typeface="Arial"/>
              </a:rPr>
              <a:t>st.</a:t>
            </a:r>
            <a:endParaRPr lang="sv-SE" sz="1100" b="1" dirty="0">
              <a:solidFill>
                <a:schemeClr val="bg1"/>
              </a:solidFill>
              <a:latin typeface="Arial"/>
            </a:endParaRP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4</a:t>
            </a:fld>
            <a:endParaRPr lang="sv-SE"/>
          </a:p>
        </p:txBody>
      </p:sp>
      <p:sp>
        <p:nvSpPr>
          <p:cNvPr id="23"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sp>
        <p:nvSpPr>
          <p:cNvPr id="21" name="Text Box 79"/>
          <p:cNvSpPr txBox="1"/>
          <p:nvPr/>
        </p:nvSpPr>
        <p:spPr>
          <a:xfrm>
            <a:off x="3844808" y="1433389"/>
            <a:ext cx="2013259" cy="11387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30kr.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Liten Siffra:	20kr/st. </a:t>
            </a:r>
          </a:p>
        </p:txBody>
      </p:sp>
      <p:sp>
        <p:nvSpPr>
          <p:cNvPr id="34" name="textruta 33"/>
          <p:cNvSpPr txBox="1"/>
          <p:nvPr/>
        </p:nvSpPr>
        <p:spPr>
          <a:xfrm>
            <a:off x="140830" y="853261"/>
            <a:ext cx="3353569" cy="830997"/>
          </a:xfrm>
          <a:prstGeom prst="rect">
            <a:avLst/>
          </a:prstGeom>
          <a:noFill/>
        </p:spPr>
        <p:txBody>
          <a:bodyPr wrap="square" rtlCol="0">
            <a:spAutoFit/>
          </a:bodyPr>
          <a:lstStyle/>
          <a:p>
            <a:r>
              <a:rPr lang="sv-SE" sz="800" b="1" dirty="0" smtClean="0"/>
              <a:t>EN T22 </a:t>
            </a:r>
            <a:r>
              <a:rPr lang="sv-SE" sz="800" b="1" dirty="0"/>
              <a:t>HOODY </a:t>
            </a:r>
          </a:p>
          <a:p>
            <a:r>
              <a:rPr lang="sv-SE" sz="800" dirty="0"/>
              <a:t>Mjuk </a:t>
            </a:r>
            <a:r>
              <a:rPr lang="sv-SE" sz="800" dirty="0" err="1"/>
              <a:t>hoodtröja</a:t>
            </a:r>
            <a:r>
              <a:rPr lang="sv-SE" sz="800" dirty="0"/>
              <a:t> i 70% bomull </a:t>
            </a:r>
            <a:r>
              <a:rPr lang="sv-SE" sz="800" dirty="0" smtClean="0"/>
              <a:t/>
            </a:r>
            <a:br>
              <a:rPr lang="sv-SE" sz="800" dirty="0" smtClean="0"/>
            </a:br>
            <a:r>
              <a:rPr lang="sv-SE" sz="800" dirty="0" smtClean="0"/>
              <a:t>och </a:t>
            </a:r>
            <a:r>
              <a:rPr lang="sv-SE" sz="800" dirty="0"/>
              <a:t>30% polyester.</a:t>
            </a:r>
          </a:p>
          <a:p>
            <a:r>
              <a:rPr lang="sv-SE" sz="800" dirty="0"/>
              <a:t>Färg: Dark Grey </a:t>
            </a:r>
            <a:r>
              <a:rPr lang="sv-SE" sz="800" dirty="0" smtClean="0"/>
              <a:t>Heather</a:t>
            </a:r>
            <a:endParaRPr lang="sv-SE" sz="800" dirty="0"/>
          </a:p>
          <a:p>
            <a:r>
              <a:rPr lang="sv-SE" sz="800" dirty="0" smtClean="0">
                <a:cs typeface="Arial" charset="0"/>
              </a:rPr>
              <a:t/>
            </a:r>
            <a:br>
              <a:rPr lang="sv-SE" sz="800" dirty="0" smtClean="0">
                <a:cs typeface="Arial" charset="0"/>
              </a:rPr>
            </a:br>
            <a:endParaRPr lang="sv-SE" sz="800" dirty="0"/>
          </a:p>
        </p:txBody>
      </p:sp>
      <p:sp>
        <p:nvSpPr>
          <p:cNvPr id="35" name="textruta 34"/>
          <p:cNvSpPr txBox="1"/>
          <p:nvPr/>
        </p:nvSpPr>
        <p:spPr>
          <a:xfrm>
            <a:off x="1043608" y="4726305"/>
            <a:ext cx="3870126" cy="430887"/>
          </a:xfrm>
          <a:prstGeom prst="rect">
            <a:avLst/>
          </a:prstGeom>
          <a:noFill/>
        </p:spPr>
        <p:txBody>
          <a:bodyPr wrap="square" rtlCol="0">
            <a:spAutoFit/>
          </a:bodyPr>
          <a:lstStyle/>
          <a:p>
            <a:r>
              <a:rPr lang="sv-SE" sz="1100" b="1" dirty="0" smtClean="0"/>
              <a:t>TIRO 23 TRN TOP JR = </a:t>
            </a:r>
            <a:r>
              <a:rPr lang="sv-SE" sz="1100" dirty="0" smtClean="0"/>
              <a:t>HS3487  </a:t>
            </a:r>
            <a:r>
              <a:rPr lang="sv-SE" sz="1100" dirty="0"/>
              <a:t>Op. </a:t>
            </a:r>
            <a:r>
              <a:rPr lang="sv-SE" sz="1100" dirty="0" smtClean="0"/>
              <a:t>419:- </a:t>
            </a:r>
            <a:endParaRPr lang="sv-SE" sz="1100" dirty="0"/>
          </a:p>
          <a:p>
            <a:r>
              <a:rPr lang="sv-SE" sz="1100" b="1" dirty="0" smtClean="0"/>
              <a:t>TIRO 23 TRN TOP SR= </a:t>
            </a:r>
            <a:r>
              <a:rPr lang="sv-SE" sz="1100" dirty="0" smtClean="0"/>
              <a:t>HS0326  </a:t>
            </a:r>
            <a:r>
              <a:rPr lang="sv-SE" sz="1100" dirty="0"/>
              <a:t>Op. </a:t>
            </a:r>
            <a:r>
              <a:rPr lang="sv-SE" sz="1100" dirty="0" smtClean="0"/>
              <a:t>519</a:t>
            </a:r>
            <a:r>
              <a:rPr lang="sv-SE" sz="1100" dirty="0"/>
              <a:t>:-</a:t>
            </a:r>
          </a:p>
        </p:txBody>
      </p:sp>
      <p:sp>
        <p:nvSpPr>
          <p:cNvPr id="36" name="Text Box 82"/>
          <p:cNvSpPr txBox="1"/>
          <p:nvPr/>
        </p:nvSpPr>
        <p:spPr>
          <a:xfrm>
            <a:off x="261012" y="2230588"/>
            <a:ext cx="2170824" cy="600164"/>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HOODY Jr 379kr / st.</a:t>
            </a:r>
          </a:p>
          <a:p>
            <a:pPr algn="ctr" defTabSz="914400" fontAlgn="auto">
              <a:spcBef>
                <a:spcPts val="0"/>
              </a:spcBef>
              <a:spcAft>
                <a:spcPts val="0"/>
              </a:spcAft>
              <a:defRPr sz="1800" b="0" i="0" u="none" strike="noStrike" kern="0" cap="none" spc="0" baseline="0">
                <a:solidFill>
                  <a:srgbClr val="000000"/>
                </a:solidFill>
                <a:uFillTx/>
              </a:defRPr>
            </a:pPr>
            <a:r>
              <a:rPr lang="sv-SE" sz="1100" b="1" kern="0" dirty="0" smtClean="0">
                <a:solidFill>
                  <a:schemeClr val="bg1"/>
                </a:solidFill>
                <a:latin typeface="Arial"/>
              </a:rPr>
              <a:t>HOODY Sr 419kr </a:t>
            </a:r>
            <a:r>
              <a:rPr lang="sv-SE" sz="1100" b="1" kern="0" dirty="0">
                <a:solidFill>
                  <a:schemeClr val="bg1"/>
                </a:solidFill>
                <a:latin typeface="Arial"/>
              </a:rPr>
              <a:t>/ </a:t>
            </a:r>
            <a:r>
              <a:rPr lang="sv-SE" sz="1100" b="1" kern="0" dirty="0" smtClean="0">
                <a:solidFill>
                  <a:schemeClr val="bg1"/>
                </a:solidFill>
                <a:latin typeface="Arial"/>
              </a:rPr>
              <a:t>st.</a:t>
            </a:r>
            <a:endParaRPr lang="sv-SE" sz="1100" b="1" dirty="0">
              <a:solidFill>
                <a:schemeClr val="bg1"/>
              </a:solidFill>
              <a:latin typeface="Arial"/>
            </a:endParaRPr>
          </a:p>
        </p:txBody>
      </p:sp>
      <p:sp>
        <p:nvSpPr>
          <p:cNvPr id="38" name="Text Box 82"/>
          <p:cNvSpPr txBox="1"/>
          <p:nvPr/>
        </p:nvSpPr>
        <p:spPr>
          <a:xfrm>
            <a:off x="3383868" y="2843935"/>
            <a:ext cx="324036" cy="261610"/>
          </a:xfrm>
          <a:prstGeom prst="rect">
            <a:avLst/>
          </a:prstGeom>
          <a:solidFill>
            <a:srgbClr val="FFFF00"/>
          </a:solidFill>
          <a:ln>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a:latin typeface="Arial"/>
              </a:rPr>
              <a:t>1</a:t>
            </a:r>
            <a:endParaRPr lang="sv-SE" sz="1100" b="1" i="0" u="none" strike="noStrike" kern="1200" cap="none" spc="0" baseline="0" dirty="0">
              <a:uFillTx/>
              <a:latin typeface="Arial"/>
            </a:endParaRPr>
          </a:p>
        </p:txBody>
      </p:sp>
      <p:sp>
        <p:nvSpPr>
          <p:cNvPr id="40" name="Text Box 82"/>
          <p:cNvSpPr txBox="1"/>
          <p:nvPr/>
        </p:nvSpPr>
        <p:spPr>
          <a:xfrm>
            <a:off x="6553200" y="4170844"/>
            <a:ext cx="324036" cy="261610"/>
          </a:xfrm>
          <a:prstGeom prst="rect">
            <a:avLst/>
          </a:prstGeom>
          <a:solidFill>
            <a:srgbClr val="FFFF00"/>
          </a:solidFill>
          <a:ln>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latin typeface="Arial"/>
              </a:rPr>
              <a:t>2</a:t>
            </a:r>
            <a:endParaRPr lang="sv-SE" sz="1100" b="1" i="0" u="none" strike="noStrike" kern="1200" cap="none" spc="0" baseline="0" dirty="0">
              <a:uFillTx/>
              <a:latin typeface="Arial"/>
            </a:endParaRPr>
          </a:p>
        </p:txBody>
      </p:sp>
      <p:sp>
        <p:nvSpPr>
          <p:cNvPr id="41" name="Text Box 82"/>
          <p:cNvSpPr txBox="1"/>
          <p:nvPr/>
        </p:nvSpPr>
        <p:spPr>
          <a:xfrm>
            <a:off x="755576" y="3586807"/>
            <a:ext cx="324036" cy="261610"/>
          </a:xfrm>
          <a:prstGeom prst="rect">
            <a:avLst/>
          </a:prstGeom>
          <a:solidFill>
            <a:srgbClr val="FFFF00"/>
          </a:solidFill>
          <a:ln>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a:latin typeface="Arial"/>
              </a:rPr>
              <a:t>1</a:t>
            </a:r>
            <a:endParaRPr lang="sv-SE" sz="1100" b="1" i="0" u="none" strike="noStrike" kern="1200" cap="none" spc="0" baseline="0" dirty="0">
              <a:uFillTx/>
              <a:latin typeface="Arial"/>
            </a:endParaRPr>
          </a:p>
        </p:txBody>
      </p:sp>
      <p:sp>
        <p:nvSpPr>
          <p:cNvPr id="42" name="Text Box 82"/>
          <p:cNvSpPr txBox="1"/>
          <p:nvPr/>
        </p:nvSpPr>
        <p:spPr>
          <a:xfrm>
            <a:off x="753048" y="4823574"/>
            <a:ext cx="324036" cy="261610"/>
          </a:xfrm>
          <a:prstGeom prst="rect">
            <a:avLst/>
          </a:prstGeom>
          <a:solidFill>
            <a:srgbClr val="FFFF00"/>
          </a:solidFill>
          <a:ln>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latin typeface="Arial"/>
              </a:rPr>
              <a:t>2</a:t>
            </a:r>
            <a:endParaRPr lang="sv-SE" sz="1100" b="1" i="0" u="none" strike="noStrike" kern="1200" cap="none" spc="0" baseline="0" dirty="0">
              <a:uFillTx/>
              <a:latin typeface="Arial"/>
            </a:endParaRPr>
          </a:p>
        </p:txBody>
      </p:sp>
      <p:pic>
        <p:nvPicPr>
          <p:cNvPr id="29" name="Bildobjekt 28"/>
          <p:cNvPicPr>
            <a:picLocks noChangeAspect="1"/>
          </p:cNvPicPr>
          <p:nvPr/>
        </p:nvPicPr>
        <p:blipFill rotWithShape="1">
          <a:blip r:embed="rId5">
            <a:extLst>
              <a:ext uri="{28A0092B-C50C-407E-A947-70E740481C1C}">
                <a14:useLocalDpi xmlns:a14="http://schemas.microsoft.com/office/drawing/2010/main" val="0"/>
              </a:ext>
            </a:extLst>
          </a:blip>
          <a:srcRect l="27168" t="4949" r="26602" b="30562"/>
          <a:stretch/>
        </p:blipFill>
        <p:spPr>
          <a:xfrm>
            <a:off x="8003834" y="197359"/>
            <a:ext cx="892881" cy="752691"/>
          </a:xfrm>
          <a:prstGeom prst="rect">
            <a:avLst/>
          </a:prstGeom>
        </p:spPr>
      </p:pic>
      <p:graphicFrame>
        <p:nvGraphicFramePr>
          <p:cNvPr id="27" name="Tabell 26"/>
          <p:cNvGraphicFramePr>
            <a:graphicFrameLocks noGrp="1"/>
          </p:cNvGraphicFramePr>
          <p:nvPr>
            <p:extLst>
              <p:ext uri="{D42A27DB-BD31-4B8C-83A1-F6EECF244321}">
                <p14:modId xmlns:p14="http://schemas.microsoft.com/office/powerpoint/2010/main" val="42098853"/>
              </p:ext>
            </p:extLst>
          </p:nvPr>
        </p:nvGraphicFramePr>
        <p:xfrm>
          <a:off x="755576" y="3891136"/>
          <a:ext cx="3657600" cy="762000"/>
        </p:xfrm>
        <a:graphic>
          <a:graphicData uri="http://schemas.openxmlformats.org/drawingml/2006/table">
            <a:tbl>
              <a:tblPr/>
              <a:tblGrid>
                <a:gridCol w="609600">
                  <a:extLst>
                    <a:ext uri="{9D8B030D-6E8A-4147-A177-3AD203B41FA5}">
                      <a16:colId xmlns:a16="http://schemas.microsoft.com/office/drawing/2014/main" val="146092668"/>
                    </a:ext>
                  </a:extLst>
                </a:gridCol>
                <a:gridCol w="609600">
                  <a:extLst>
                    <a:ext uri="{9D8B030D-6E8A-4147-A177-3AD203B41FA5}">
                      <a16:colId xmlns:a16="http://schemas.microsoft.com/office/drawing/2014/main" val="1804585570"/>
                    </a:ext>
                  </a:extLst>
                </a:gridCol>
                <a:gridCol w="609600">
                  <a:extLst>
                    <a:ext uri="{9D8B030D-6E8A-4147-A177-3AD203B41FA5}">
                      <a16:colId xmlns:a16="http://schemas.microsoft.com/office/drawing/2014/main" val="1825613866"/>
                    </a:ext>
                  </a:extLst>
                </a:gridCol>
                <a:gridCol w="609600">
                  <a:extLst>
                    <a:ext uri="{9D8B030D-6E8A-4147-A177-3AD203B41FA5}">
                      <a16:colId xmlns:a16="http://schemas.microsoft.com/office/drawing/2014/main" val="2098532594"/>
                    </a:ext>
                  </a:extLst>
                </a:gridCol>
                <a:gridCol w="609600">
                  <a:extLst>
                    <a:ext uri="{9D8B030D-6E8A-4147-A177-3AD203B41FA5}">
                      <a16:colId xmlns:a16="http://schemas.microsoft.com/office/drawing/2014/main" val="2430620754"/>
                    </a:ext>
                  </a:extLst>
                </a:gridCol>
                <a:gridCol w="609600">
                  <a:extLst>
                    <a:ext uri="{9D8B030D-6E8A-4147-A177-3AD203B41FA5}">
                      <a16:colId xmlns:a16="http://schemas.microsoft.com/office/drawing/2014/main" val="142958653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295422571"/>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902720"/>
                  </a:ext>
                </a:extLst>
              </a:tr>
              <a:tr h="190500">
                <a:tc>
                  <a:txBody>
                    <a:bodyPr/>
                    <a:lstStyle/>
                    <a:p>
                      <a:pPr algn="ctr" rtl="0" fontAlgn="b"/>
                      <a:r>
                        <a:rPr lang="sv-SE" sz="1100" b="1" i="0" u="none" strike="noStrike" dirty="0">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470589204"/>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172600"/>
                  </a:ext>
                </a:extLst>
              </a:tr>
            </a:tbl>
          </a:graphicData>
        </a:graphic>
      </p:graphicFrame>
      <p:graphicFrame>
        <p:nvGraphicFramePr>
          <p:cNvPr id="33" name="Tabell 32"/>
          <p:cNvGraphicFramePr>
            <a:graphicFrameLocks noGrp="1"/>
          </p:cNvGraphicFramePr>
          <p:nvPr>
            <p:extLst>
              <p:ext uri="{D42A27DB-BD31-4B8C-83A1-F6EECF244321}">
                <p14:modId xmlns:p14="http://schemas.microsoft.com/office/powerpoint/2010/main" val="3140147407"/>
              </p:ext>
            </p:extLst>
          </p:nvPr>
        </p:nvGraphicFramePr>
        <p:xfrm>
          <a:off x="755576" y="5115272"/>
          <a:ext cx="3657600" cy="762000"/>
        </p:xfrm>
        <a:graphic>
          <a:graphicData uri="http://schemas.openxmlformats.org/drawingml/2006/table">
            <a:tbl>
              <a:tblPr/>
              <a:tblGrid>
                <a:gridCol w="609600">
                  <a:extLst>
                    <a:ext uri="{9D8B030D-6E8A-4147-A177-3AD203B41FA5}">
                      <a16:colId xmlns:a16="http://schemas.microsoft.com/office/drawing/2014/main" val="146092668"/>
                    </a:ext>
                  </a:extLst>
                </a:gridCol>
                <a:gridCol w="609600">
                  <a:extLst>
                    <a:ext uri="{9D8B030D-6E8A-4147-A177-3AD203B41FA5}">
                      <a16:colId xmlns:a16="http://schemas.microsoft.com/office/drawing/2014/main" val="1804585570"/>
                    </a:ext>
                  </a:extLst>
                </a:gridCol>
                <a:gridCol w="609600">
                  <a:extLst>
                    <a:ext uri="{9D8B030D-6E8A-4147-A177-3AD203B41FA5}">
                      <a16:colId xmlns:a16="http://schemas.microsoft.com/office/drawing/2014/main" val="1825613866"/>
                    </a:ext>
                  </a:extLst>
                </a:gridCol>
                <a:gridCol w="609600">
                  <a:extLst>
                    <a:ext uri="{9D8B030D-6E8A-4147-A177-3AD203B41FA5}">
                      <a16:colId xmlns:a16="http://schemas.microsoft.com/office/drawing/2014/main" val="2098532594"/>
                    </a:ext>
                  </a:extLst>
                </a:gridCol>
                <a:gridCol w="609600">
                  <a:extLst>
                    <a:ext uri="{9D8B030D-6E8A-4147-A177-3AD203B41FA5}">
                      <a16:colId xmlns:a16="http://schemas.microsoft.com/office/drawing/2014/main" val="2430620754"/>
                    </a:ext>
                  </a:extLst>
                </a:gridCol>
                <a:gridCol w="609600">
                  <a:extLst>
                    <a:ext uri="{9D8B030D-6E8A-4147-A177-3AD203B41FA5}">
                      <a16:colId xmlns:a16="http://schemas.microsoft.com/office/drawing/2014/main" val="142958653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295422571"/>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902720"/>
                  </a:ext>
                </a:extLst>
              </a:tr>
              <a:tr h="190500">
                <a:tc>
                  <a:txBody>
                    <a:bodyPr/>
                    <a:lstStyle/>
                    <a:p>
                      <a:pPr algn="ctr" rtl="0" fontAlgn="b"/>
                      <a:r>
                        <a:rPr lang="sv-SE" sz="1100" b="1" i="0" u="none" strike="noStrike" dirty="0">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470589204"/>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172600"/>
                  </a:ext>
                </a:extLst>
              </a:tr>
            </a:tbl>
          </a:graphicData>
        </a:graphic>
      </p:graphicFrame>
      <p:sp>
        <p:nvSpPr>
          <p:cNvPr id="37" name="textruta 36"/>
          <p:cNvSpPr txBox="1"/>
          <p:nvPr/>
        </p:nvSpPr>
        <p:spPr>
          <a:xfrm>
            <a:off x="4465080" y="2751602"/>
            <a:ext cx="1676785" cy="707886"/>
          </a:xfrm>
          <a:prstGeom prst="rect">
            <a:avLst/>
          </a:prstGeom>
          <a:noFill/>
        </p:spPr>
        <p:txBody>
          <a:bodyPr wrap="square" rtlCol="0">
            <a:spAutoFit/>
          </a:bodyPr>
          <a:lstStyle/>
          <a:p>
            <a:r>
              <a:rPr lang="sv-SE" sz="800" b="1" dirty="0" err="1" smtClean="0"/>
              <a:t>Tiro</a:t>
            </a:r>
            <a:r>
              <a:rPr lang="sv-SE" sz="800" b="1" dirty="0" smtClean="0"/>
              <a:t> 23 </a:t>
            </a:r>
            <a:r>
              <a:rPr lang="sv-SE" sz="800" b="1" dirty="0" err="1" smtClean="0"/>
              <a:t>Trn</a:t>
            </a:r>
            <a:r>
              <a:rPr lang="sv-SE" sz="800" b="1" dirty="0" smtClean="0"/>
              <a:t> </a:t>
            </a:r>
            <a:r>
              <a:rPr lang="sv-SE" sz="800" b="1" dirty="0" err="1" smtClean="0"/>
              <a:t>Top</a:t>
            </a:r>
            <a:endParaRPr lang="sv-SE" sz="800" b="1" dirty="0"/>
          </a:p>
          <a:p>
            <a:r>
              <a:rPr lang="sv-SE" sz="800" dirty="0" smtClean="0"/>
              <a:t>Polyester tröja med ¼-zip för träning och representation.</a:t>
            </a:r>
            <a:endParaRPr lang="sv-SE" sz="800" dirty="0"/>
          </a:p>
          <a:p>
            <a:r>
              <a:rPr lang="sv-SE" sz="800" dirty="0" smtClean="0">
                <a:cs typeface="Arial" charset="0"/>
              </a:rPr>
              <a:t/>
            </a:r>
            <a:br>
              <a:rPr lang="sv-SE" sz="800" dirty="0" smtClean="0">
                <a:cs typeface="Arial" charset="0"/>
              </a:rPr>
            </a:br>
            <a:endParaRPr lang="sv-SE" sz="800" dirty="0"/>
          </a:p>
        </p:txBody>
      </p:sp>
      <p:pic>
        <p:nvPicPr>
          <p:cNvPr id="26" name="Picture 2"/>
          <p:cNvPicPr>
            <a:picLocks noChangeAspect="1" noChangeArrowheads="1"/>
          </p:cNvPicPr>
          <p:nvPr/>
        </p:nvPicPr>
        <p:blipFill>
          <a:blip r:embed="rId6"/>
          <a:srcRect/>
          <a:stretch>
            <a:fillRect/>
          </a:stretch>
        </p:blipFill>
        <p:spPr bwMode="auto">
          <a:xfrm>
            <a:off x="7561455" y="1549934"/>
            <a:ext cx="276041" cy="268648"/>
          </a:xfrm>
          <a:prstGeom prst="rect">
            <a:avLst/>
          </a:prstGeom>
          <a:noFill/>
          <a:ln w="9525">
            <a:noFill/>
            <a:miter lim="800000"/>
            <a:headEnd/>
            <a:tailEnd/>
          </a:ln>
          <a:effectLst/>
        </p:spPr>
      </p:pic>
      <p:pic>
        <p:nvPicPr>
          <p:cNvPr id="28" name="Bildobjekt 27"/>
          <p:cNvPicPr>
            <a:picLocks noChangeAspect="1"/>
          </p:cNvPicPr>
          <p:nvPr/>
        </p:nvPicPr>
        <p:blipFill>
          <a:blip r:embed="rId7"/>
          <a:stretch>
            <a:fillRect/>
          </a:stretch>
        </p:blipFill>
        <p:spPr>
          <a:xfrm rot="21335046">
            <a:off x="6710799" y="1769306"/>
            <a:ext cx="314649" cy="98551"/>
          </a:xfrm>
          <a:prstGeom prst="rect">
            <a:avLst/>
          </a:prstGeom>
          <a:noFill/>
        </p:spPr>
      </p:pic>
    </p:spTree>
    <p:extLst>
      <p:ext uri="{BB962C8B-B14F-4D97-AF65-F5344CB8AC3E}">
        <p14:creationId xmlns:p14="http://schemas.microsoft.com/office/powerpoint/2010/main" val="42499200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didas Tabela 23 t-shirt Röd"/>
          <p:cNvPicPr>
            <a:picLocks noChangeAspect="1" noChangeArrowheads="1"/>
          </p:cNvPicPr>
          <p:nvPr/>
        </p:nvPicPr>
        <p:blipFill rotWithShape="1">
          <a:blip r:embed="rId2">
            <a:extLst>
              <a:ext uri="{28A0092B-C50C-407E-A947-70E740481C1C}">
                <a14:useLocalDpi xmlns:a14="http://schemas.microsoft.com/office/drawing/2010/main" val="0"/>
              </a:ext>
            </a:extLst>
          </a:blip>
          <a:srcRect l="14608" r="14176"/>
          <a:stretch/>
        </p:blipFill>
        <p:spPr bwMode="auto">
          <a:xfrm>
            <a:off x="4167711" y="214362"/>
            <a:ext cx="2754919" cy="33638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extLst/>
          </p:nvPr>
        </p:nvGraphicFramePr>
        <p:xfrm>
          <a:off x="5868144" y="4586064"/>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35495" y="116632"/>
            <a:ext cx="5544617" cy="646331"/>
          </a:xfrm>
          <a:prstGeom prst="rect">
            <a:avLst/>
          </a:prstGeom>
          <a:noFill/>
          <a:ln w="9525">
            <a:noFill/>
            <a:miter lim="800000"/>
            <a:headEnd/>
            <a:tailEnd/>
          </a:ln>
        </p:spPr>
        <p:txBody>
          <a:bodyPr wrap="square">
            <a:spAutoFit/>
          </a:bodyPr>
          <a:lstStyle/>
          <a:p>
            <a:r>
              <a:rPr lang="sv-SE" sz="3600" b="1" u="sng" dirty="0" smtClean="0">
                <a:cs typeface="Arial" charset="0"/>
              </a:rPr>
              <a:t>Match Paket Borta.</a:t>
            </a:r>
            <a:endParaRPr lang="sv-SE" sz="3600" b="1" u="sng" dirty="0">
              <a:latin typeface="Arial" charset="0"/>
              <a:cs typeface="Arial" charset="0"/>
            </a:endParaRPr>
          </a:p>
        </p:txBody>
      </p:sp>
      <p:pic>
        <p:nvPicPr>
          <p:cNvPr id="17" name="Picture 2" descr="Adidas"/>
          <p:cNvPicPr>
            <a:picLocks noChangeAspect="1" noChangeArrowheads="1"/>
          </p:cNvPicPr>
          <p:nvPr/>
        </p:nvPicPr>
        <p:blipFill>
          <a:blip r:embed="rId3"/>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35496" y="836712"/>
            <a:ext cx="3461881" cy="1569660"/>
          </a:xfrm>
          <a:prstGeom prst="rect">
            <a:avLst/>
          </a:prstGeom>
          <a:noFill/>
        </p:spPr>
        <p:txBody>
          <a:bodyPr wrap="square" rtlCol="0">
            <a:spAutoFit/>
          </a:bodyPr>
          <a:lstStyle/>
          <a:p>
            <a:r>
              <a:rPr lang="en-US" sz="800" b="1" dirty="0" err="1" smtClean="0"/>
              <a:t>Tabela</a:t>
            </a:r>
            <a:r>
              <a:rPr lang="en-US" sz="800" b="1" dirty="0" smtClean="0"/>
              <a:t> 23 </a:t>
            </a:r>
            <a:r>
              <a:rPr lang="en-US" sz="800" b="1" dirty="0"/>
              <a:t>JSY SS </a:t>
            </a:r>
            <a:r>
              <a:rPr lang="en-US" sz="800" b="1" dirty="0" smtClean="0"/>
              <a:t>BLACK/WHITE</a:t>
            </a:r>
            <a:br>
              <a:rPr lang="en-US" sz="800" b="1" dirty="0" smtClean="0"/>
            </a:br>
            <a:r>
              <a:rPr lang="sv-SE" sz="800" dirty="0" smtClean="0"/>
              <a:t>Funktionsmaterial.</a:t>
            </a:r>
            <a:r>
              <a:rPr lang="sv-SE" sz="800" dirty="0" smtClean="0">
                <a:cs typeface="Arial" charset="0"/>
              </a:rPr>
              <a:t/>
            </a:r>
            <a:br>
              <a:rPr lang="sv-SE" sz="800" dirty="0" smtClean="0">
                <a:cs typeface="Arial" charset="0"/>
              </a:rPr>
            </a:br>
            <a:r>
              <a:rPr lang="en-US" sz="800" b="1" dirty="0" smtClean="0"/>
              <a:t>SQUAD 21 SHO Y BLACK/WHITE</a:t>
            </a:r>
            <a:br>
              <a:rPr lang="en-US" sz="800" b="1" dirty="0" smtClean="0"/>
            </a:br>
            <a:r>
              <a:rPr lang="sv-SE" sz="800" dirty="0" smtClean="0"/>
              <a:t>Matchshorts i funktionsmaterialet </a:t>
            </a:r>
            <a:r>
              <a:rPr lang="sv-SE" sz="800" dirty="0" err="1" smtClean="0"/>
              <a:t>ClimaLite</a:t>
            </a:r>
            <a:r>
              <a:rPr lang="sv-SE" sz="800" dirty="0" smtClean="0"/>
              <a:t>® för </a:t>
            </a:r>
            <a:br>
              <a:rPr lang="sv-SE" sz="800" dirty="0" smtClean="0"/>
            </a:br>
            <a:r>
              <a:rPr lang="sv-SE" sz="800" dirty="0" smtClean="0"/>
              <a:t>reducerad vikt och effektiv fuktavledning. </a:t>
            </a:r>
            <a:br>
              <a:rPr lang="sv-SE" sz="800" dirty="0" smtClean="0"/>
            </a:br>
            <a:r>
              <a:rPr lang="sv-SE" sz="800" b="1" dirty="0" smtClean="0"/>
              <a:t>MILANO SOCK</a:t>
            </a:r>
          </a:p>
          <a:p>
            <a:r>
              <a:rPr lang="sv-SE" sz="800" dirty="0" smtClean="0"/>
              <a:t>Fotbollsstrumpa med anatomisk passform. </a:t>
            </a:r>
            <a:br>
              <a:rPr lang="sv-SE" sz="800" dirty="0" smtClean="0"/>
            </a:br>
            <a:r>
              <a:rPr lang="sv-SE" sz="800" dirty="0" smtClean="0"/>
              <a:t>Ventilationsinlägg i </a:t>
            </a:r>
            <a:r>
              <a:rPr lang="sv-SE" sz="800" dirty="0" err="1" smtClean="0"/>
              <a:t>mesh</a:t>
            </a:r>
            <a:r>
              <a:rPr lang="sv-SE" sz="800" dirty="0" smtClean="0"/>
              <a:t>-material. </a:t>
            </a:r>
            <a:br>
              <a:rPr lang="sv-SE" sz="800" dirty="0" smtClean="0"/>
            </a:br>
            <a:endParaRPr lang="sv-SE" sz="800" dirty="0"/>
          </a:p>
          <a:p>
            <a:endParaRPr lang="sv-SE" sz="1200" b="1" dirty="0" smtClean="0"/>
          </a:p>
          <a:p>
            <a:r>
              <a:rPr lang="sv-SE" sz="1200" b="1" dirty="0" smtClean="0"/>
              <a:t>Ord. Pris 617kr</a:t>
            </a:r>
          </a:p>
        </p:txBody>
      </p:sp>
      <p:sp>
        <p:nvSpPr>
          <p:cNvPr id="29" name="textruta 28"/>
          <p:cNvSpPr txBox="1"/>
          <p:nvPr/>
        </p:nvSpPr>
        <p:spPr>
          <a:xfrm>
            <a:off x="-9398" y="5301208"/>
            <a:ext cx="3703763" cy="261610"/>
          </a:xfrm>
          <a:prstGeom prst="rect">
            <a:avLst/>
          </a:prstGeom>
          <a:noFill/>
        </p:spPr>
        <p:txBody>
          <a:bodyPr wrap="square" rtlCol="0">
            <a:spAutoFit/>
          </a:bodyPr>
          <a:lstStyle/>
          <a:p>
            <a:r>
              <a:rPr lang="sv-SE" sz="1100" b="1" dirty="0" smtClean="0"/>
              <a:t>STRUMPA MILANO 23 SOCK  </a:t>
            </a:r>
            <a:r>
              <a:rPr lang="sv-SE" sz="1100" dirty="0" smtClean="0"/>
              <a:t>Op. 119:- / </a:t>
            </a:r>
            <a:r>
              <a:rPr lang="sv-SE" sz="1100" dirty="0" smtClean="0">
                <a:solidFill>
                  <a:srgbClr val="FF0000"/>
                </a:solidFill>
              </a:rPr>
              <a:t>99kr</a:t>
            </a: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5</a:t>
            </a:fld>
            <a:endParaRPr lang="sv-SE"/>
          </a:p>
        </p:txBody>
      </p:sp>
      <p:sp>
        <p:nvSpPr>
          <p:cNvPr id="37"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sp>
        <p:nvSpPr>
          <p:cNvPr id="32" name="textruta 31"/>
          <p:cNvSpPr txBox="1"/>
          <p:nvPr/>
        </p:nvSpPr>
        <p:spPr>
          <a:xfrm>
            <a:off x="35495" y="3284984"/>
            <a:ext cx="5652120" cy="261610"/>
          </a:xfrm>
          <a:prstGeom prst="rect">
            <a:avLst/>
          </a:prstGeom>
          <a:noFill/>
        </p:spPr>
        <p:txBody>
          <a:bodyPr wrap="square" rtlCol="0">
            <a:spAutoFit/>
          </a:bodyPr>
          <a:lstStyle/>
          <a:p>
            <a:r>
              <a:rPr lang="sv-SE" sz="1100" b="1" dirty="0" smtClean="0"/>
              <a:t>TRÖJA </a:t>
            </a:r>
            <a:r>
              <a:rPr lang="en-US" sz="1100" b="1" dirty="0" smtClean="0"/>
              <a:t>TABELA 23 </a:t>
            </a:r>
            <a:r>
              <a:rPr lang="en-US" sz="1100" b="1" dirty="0"/>
              <a:t>JSY SS </a:t>
            </a:r>
            <a:r>
              <a:rPr lang="en-US" sz="1100" b="1" dirty="0" smtClean="0"/>
              <a:t>  JR </a:t>
            </a:r>
            <a:r>
              <a:rPr lang="sv-SE" sz="1100" dirty="0" smtClean="0"/>
              <a:t>Op.199:- / </a:t>
            </a:r>
            <a:r>
              <a:rPr lang="sv-SE" sz="1100" dirty="0" smtClean="0">
                <a:solidFill>
                  <a:srgbClr val="FF0000"/>
                </a:solidFill>
              </a:rPr>
              <a:t>159kr </a:t>
            </a:r>
            <a:r>
              <a:rPr lang="sv-SE" sz="1100" b="1" dirty="0" smtClean="0"/>
              <a:t>SR </a:t>
            </a:r>
            <a:r>
              <a:rPr lang="sv-SE" sz="1100" dirty="0" smtClean="0"/>
              <a:t>Op.239:- / </a:t>
            </a:r>
            <a:r>
              <a:rPr lang="sv-SE" sz="1100" dirty="0" smtClean="0">
                <a:solidFill>
                  <a:srgbClr val="FF0000"/>
                </a:solidFill>
              </a:rPr>
              <a:t>199kr</a:t>
            </a:r>
            <a:endParaRPr lang="sv-SE" sz="1100" b="1" dirty="0" smtClean="0">
              <a:solidFill>
                <a:srgbClr val="FF0000"/>
              </a:solidFill>
            </a:endParaRPr>
          </a:p>
        </p:txBody>
      </p:sp>
      <p:sp>
        <p:nvSpPr>
          <p:cNvPr id="28" name="Text Box 79"/>
          <p:cNvSpPr txBox="1"/>
          <p:nvPr/>
        </p:nvSpPr>
        <p:spPr>
          <a:xfrm>
            <a:off x="7092280" y="3288466"/>
            <a:ext cx="1784331" cy="1292662"/>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dirty="0" smtClean="0">
                <a:latin typeface="Arial"/>
              </a:rPr>
              <a:t>PRISLISTA TRYCK</a:t>
            </a:r>
            <a:endParaRPr lang="sv-SE" sz="12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8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800" b="1" dirty="0" smtClean="0">
              <a:latin typeface="Arial"/>
            </a:endParaRP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Klubbmärke:	</a:t>
            </a:r>
            <a:r>
              <a:rPr lang="sv-SE" sz="800" b="1" dirty="0" smtClean="0">
                <a:latin typeface="Arial"/>
              </a:rPr>
              <a:t>50kr</a:t>
            </a:r>
            <a:r>
              <a:rPr lang="sv-SE" sz="800" b="1" dirty="0">
                <a:latin typeface="Arial"/>
              </a:rPr>
              <a:t>.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Stort Namn:	80kr.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Litet Namn:	50kr.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Initialer:	50kr. </a:t>
            </a:r>
          </a:p>
          <a:p>
            <a:pPr lvl="0"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Liten Siffra:	20kr/st. </a:t>
            </a:r>
          </a:p>
          <a:p>
            <a:pPr defTabSz="914400" fontAlgn="auto">
              <a:spcBef>
                <a:spcPts val="0"/>
              </a:spcBef>
              <a:spcAft>
                <a:spcPts val="0"/>
              </a:spcAft>
              <a:defRPr sz="1800" b="0" i="0" u="none" strike="noStrike" kern="0" cap="none" spc="0" baseline="0">
                <a:solidFill>
                  <a:srgbClr val="000000"/>
                </a:solidFill>
                <a:uFillTx/>
              </a:defRPr>
            </a:pPr>
            <a:r>
              <a:rPr lang="sv-SE" sz="800" b="1" dirty="0">
                <a:latin typeface="Arial"/>
              </a:rPr>
              <a:t>Stor Siffra:	30kr/st.</a:t>
            </a:r>
          </a:p>
        </p:txBody>
      </p:sp>
      <p:pic>
        <p:nvPicPr>
          <p:cNvPr id="39" name="Picture 2"/>
          <p:cNvPicPr>
            <a:picLocks noChangeAspect="1" noChangeArrowheads="1"/>
          </p:cNvPicPr>
          <p:nvPr/>
        </p:nvPicPr>
        <p:blipFill>
          <a:blip r:embed="rId4"/>
          <a:srcRect/>
          <a:stretch>
            <a:fillRect/>
          </a:stretch>
        </p:blipFill>
        <p:spPr bwMode="auto">
          <a:xfrm>
            <a:off x="5806146" y="834985"/>
            <a:ext cx="350030" cy="340656"/>
          </a:xfrm>
          <a:prstGeom prst="rect">
            <a:avLst/>
          </a:prstGeom>
          <a:noFill/>
          <a:ln w="9525">
            <a:noFill/>
            <a:miter lim="800000"/>
            <a:headEnd/>
            <a:tailEnd/>
          </a:ln>
          <a:effectLst/>
        </p:spPr>
      </p:pic>
      <p:pic>
        <p:nvPicPr>
          <p:cNvPr id="40" name="Bildobjekt 39"/>
          <p:cNvPicPr>
            <a:picLocks noChangeAspect="1"/>
          </p:cNvPicPr>
          <p:nvPr/>
        </p:nvPicPr>
        <p:blipFill rotWithShape="1">
          <a:blip r:embed="rId5">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sp>
        <p:nvSpPr>
          <p:cNvPr id="4" name="textruta 3"/>
          <p:cNvSpPr txBox="1"/>
          <p:nvPr/>
        </p:nvSpPr>
        <p:spPr>
          <a:xfrm>
            <a:off x="3059832" y="980728"/>
            <a:ext cx="827471" cy="246221"/>
          </a:xfrm>
          <a:prstGeom prst="rect">
            <a:avLst/>
          </a:prstGeom>
          <a:noFill/>
        </p:spPr>
        <p:txBody>
          <a:bodyPr wrap="none" rtlCol="0">
            <a:spAutoFit/>
          </a:bodyPr>
          <a:lstStyle/>
          <a:p>
            <a:r>
              <a:rPr lang="sv-SE" sz="1000" dirty="0" smtClean="0"/>
              <a:t>Jr=HS0539</a:t>
            </a:r>
            <a:endParaRPr lang="sv-SE" sz="1000" dirty="0"/>
          </a:p>
        </p:txBody>
      </p:sp>
      <p:sp>
        <p:nvSpPr>
          <p:cNvPr id="33" name="textruta 32"/>
          <p:cNvSpPr txBox="1"/>
          <p:nvPr/>
        </p:nvSpPr>
        <p:spPr>
          <a:xfrm>
            <a:off x="3059832" y="1124744"/>
            <a:ext cx="841897" cy="246221"/>
          </a:xfrm>
          <a:prstGeom prst="rect">
            <a:avLst/>
          </a:prstGeom>
          <a:noFill/>
        </p:spPr>
        <p:txBody>
          <a:bodyPr wrap="none" rtlCol="0">
            <a:spAutoFit/>
          </a:bodyPr>
          <a:lstStyle/>
          <a:p>
            <a:r>
              <a:rPr lang="sv-SE" sz="1000" dirty="0" smtClean="0"/>
              <a:t>Sr=HT6552</a:t>
            </a:r>
            <a:endParaRPr lang="sv-SE" sz="1000" dirty="0"/>
          </a:p>
        </p:txBody>
      </p:sp>
      <p:pic>
        <p:nvPicPr>
          <p:cNvPr id="8" name="Bildobjekt 7"/>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7524657" y="1340768"/>
            <a:ext cx="927720" cy="927720"/>
          </a:xfrm>
          <a:prstGeom prst="rect">
            <a:avLst/>
          </a:prstGeom>
        </p:spPr>
      </p:pic>
      <p:pic>
        <p:nvPicPr>
          <p:cNvPr id="36" name="Bildobjekt 35"/>
          <p:cNvPicPr>
            <a:picLocks noChangeAspect="1"/>
          </p:cNvPicPr>
          <p:nvPr/>
        </p:nvPicPr>
        <p:blipFill>
          <a:blip r:embed="rId8"/>
          <a:stretch>
            <a:fillRect/>
          </a:stretch>
        </p:blipFill>
        <p:spPr>
          <a:xfrm rot="21346507">
            <a:off x="4926572" y="1035787"/>
            <a:ext cx="400018" cy="125289"/>
          </a:xfrm>
          <a:prstGeom prst="rect">
            <a:avLst/>
          </a:prstGeom>
          <a:noFill/>
        </p:spPr>
      </p:pic>
      <p:sp>
        <p:nvSpPr>
          <p:cNvPr id="38" name="textruta 37"/>
          <p:cNvSpPr txBox="1"/>
          <p:nvPr/>
        </p:nvSpPr>
        <p:spPr>
          <a:xfrm>
            <a:off x="6876256" y="980728"/>
            <a:ext cx="862737" cy="246221"/>
          </a:xfrm>
          <a:prstGeom prst="rect">
            <a:avLst/>
          </a:prstGeom>
          <a:noFill/>
        </p:spPr>
        <p:txBody>
          <a:bodyPr wrap="none" rtlCol="0">
            <a:spAutoFit/>
          </a:bodyPr>
          <a:lstStyle/>
          <a:p>
            <a:r>
              <a:rPr lang="sv-SE" sz="1000" dirty="0" smtClean="0"/>
              <a:t>Sr=GN5776</a:t>
            </a:r>
            <a:endParaRPr lang="sv-SE" sz="1000" dirty="0"/>
          </a:p>
        </p:txBody>
      </p:sp>
      <p:sp>
        <p:nvSpPr>
          <p:cNvPr id="41" name="textruta 40"/>
          <p:cNvSpPr txBox="1"/>
          <p:nvPr/>
        </p:nvSpPr>
        <p:spPr>
          <a:xfrm>
            <a:off x="6876256" y="836712"/>
            <a:ext cx="841897" cy="246221"/>
          </a:xfrm>
          <a:prstGeom prst="rect">
            <a:avLst/>
          </a:prstGeom>
          <a:noFill/>
        </p:spPr>
        <p:txBody>
          <a:bodyPr wrap="none" rtlCol="0">
            <a:spAutoFit/>
          </a:bodyPr>
          <a:lstStyle/>
          <a:p>
            <a:r>
              <a:rPr lang="sv-SE" sz="1000" dirty="0" smtClean="0"/>
              <a:t>Jr=GN5767</a:t>
            </a:r>
            <a:endParaRPr lang="sv-SE" sz="1000" dirty="0"/>
          </a:p>
        </p:txBody>
      </p:sp>
      <p:sp>
        <p:nvSpPr>
          <p:cNvPr id="43" name="textruta 42"/>
          <p:cNvSpPr txBox="1"/>
          <p:nvPr/>
        </p:nvSpPr>
        <p:spPr>
          <a:xfrm>
            <a:off x="7092280" y="2606715"/>
            <a:ext cx="619218" cy="400110"/>
          </a:xfrm>
          <a:prstGeom prst="rect">
            <a:avLst/>
          </a:prstGeom>
          <a:noFill/>
        </p:spPr>
        <p:txBody>
          <a:bodyPr wrap="square" rtlCol="0">
            <a:spAutoFit/>
          </a:bodyPr>
          <a:lstStyle/>
          <a:p>
            <a:r>
              <a:rPr lang="sv-SE" sz="1000" dirty="0"/>
              <a:t>IB7817</a:t>
            </a:r>
          </a:p>
          <a:p>
            <a:endParaRPr lang="sv-SE" sz="1000" dirty="0"/>
          </a:p>
        </p:txBody>
      </p:sp>
      <p:sp>
        <p:nvSpPr>
          <p:cNvPr id="44" name="textruta 43"/>
          <p:cNvSpPr txBox="1"/>
          <p:nvPr/>
        </p:nvSpPr>
        <p:spPr>
          <a:xfrm>
            <a:off x="2933307" y="1309700"/>
            <a:ext cx="990977" cy="246221"/>
          </a:xfrm>
          <a:prstGeom prst="rect">
            <a:avLst/>
          </a:prstGeom>
          <a:noFill/>
        </p:spPr>
        <p:txBody>
          <a:bodyPr wrap="none" rtlCol="0">
            <a:spAutoFit/>
          </a:bodyPr>
          <a:lstStyle/>
          <a:p>
            <a:r>
              <a:rPr lang="sv-SE" sz="1000" dirty="0" smtClean="0"/>
              <a:t>Dam=HS0540</a:t>
            </a:r>
            <a:endParaRPr lang="sv-SE" sz="1000" dirty="0"/>
          </a:p>
        </p:txBody>
      </p:sp>
      <p:sp>
        <p:nvSpPr>
          <p:cNvPr id="45" name="textruta 44"/>
          <p:cNvSpPr txBox="1"/>
          <p:nvPr/>
        </p:nvSpPr>
        <p:spPr>
          <a:xfrm>
            <a:off x="6876256" y="1124744"/>
            <a:ext cx="1005403" cy="246221"/>
          </a:xfrm>
          <a:prstGeom prst="rect">
            <a:avLst/>
          </a:prstGeom>
          <a:noFill/>
        </p:spPr>
        <p:txBody>
          <a:bodyPr wrap="none" rtlCol="0">
            <a:spAutoFit/>
          </a:bodyPr>
          <a:lstStyle/>
          <a:p>
            <a:r>
              <a:rPr lang="sv-SE" sz="1000" dirty="0" smtClean="0"/>
              <a:t>Dam=GN5780</a:t>
            </a:r>
            <a:endParaRPr lang="sv-SE" sz="1000" dirty="0"/>
          </a:p>
        </p:txBody>
      </p:sp>
      <p:graphicFrame>
        <p:nvGraphicFramePr>
          <p:cNvPr id="11" name="Tabell 10"/>
          <p:cNvGraphicFramePr>
            <a:graphicFrameLocks noGrp="1"/>
          </p:cNvGraphicFramePr>
          <p:nvPr>
            <p:extLst/>
          </p:nvPr>
        </p:nvGraphicFramePr>
        <p:xfrm>
          <a:off x="1" y="3512428"/>
          <a:ext cx="5580112" cy="708660"/>
        </p:xfrm>
        <a:graphic>
          <a:graphicData uri="http://schemas.openxmlformats.org/drawingml/2006/table">
            <a:tbl>
              <a:tblPr/>
              <a:tblGrid>
                <a:gridCol w="667772">
                  <a:extLst>
                    <a:ext uri="{9D8B030D-6E8A-4147-A177-3AD203B41FA5}">
                      <a16:colId xmlns:a16="http://schemas.microsoft.com/office/drawing/2014/main" val="2746250905"/>
                    </a:ext>
                  </a:extLst>
                </a:gridCol>
                <a:gridCol w="491234">
                  <a:extLst>
                    <a:ext uri="{9D8B030D-6E8A-4147-A177-3AD203B41FA5}">
                      <a16:colId xmlns:a16="http://schemas.microsoft.com/office/drawing/2014/main" val="4200938522"/>
                    </a:ext>
                  </a:extLst>
                </a:gridCol>
                <a:gridCol w="491234">
                  <a:extLst>
                    <a:ext uri="{9D8B030D-6E8A-4147-A177-3AD203B41FA5}">
                      <a16:colId xmlns:a16="http://schemas.microsoft.com/office/drawing/2014/main" val="1771569831"/>
                    </a:ext>
                  </a:extLst>
                </a:gridCol>
                <a:gridCol w="491234">
                  <a:extLst>
                    <a:ext uri="{9D8B030D-6E8A-4147-A177-3AD203B41FA5}">
                      <a16:colId xmlns:a16="http://schemas.microsoft.com/office/drawing/2014/main" val="3014224778"/>
                    </a:ext>
                  </a:extLst>
                </a:gridCol>
                <a:gridCol w="491234">
                  <a:extLst>
                    <a:ext uri="{9D8B030D-6E8A-4147-A177-3AD203B41FA5}">
                      <a16:colId xmlns:a16="http://schemas.microsoft.com/office/drawing/2014/main" val="2841441149"/>
                    </a:ext>
                  </a:extLst>
                </a:gridCol>
                <a:gridCol w="491234">
                  <a:extLst>
                    <a:ext uri="{9D8B030D-6E8A-4147-A177-3AD203B41FA5}">
                      <a16:colId xmlns:a16="http://schemas.microsoft.com/office/drawing/2014/main" val="767247144"/>
                    </a:ext>
                  </a:extLst>
                </a:gridCol>
                <a:gridCol w="491234">
                  <a:extLst>
                    <a:ext uri="{9D8B030D-6E8A-4147-A177-3AD203B41FA5}">
                      <a16:colId xmlns:a16="http://schemas.microsoft.com/office/drawing/2014/main" val="1547095335"/>
                    </a:ext>
                  </a:extLst>
                </a:gridCol>
                <a:gridCol w="491234">
                  <a:extLst>
                    <a:ext uri="{9D8B030D-6E8A-4147-A177-3AD203B41FA5}">
                      <a16:colId xmlns:a16="http://schemas.microsoft.com/office/drawing/2014/main" val="1193870266"/>
                    </a:ext>
                  </a:extLst>
                </a:gridCol>
                <a:gridCol w="491234">
                  <a:extLst>
                    <a:ext uri="{9D8B030D-6E8A-4147-A177-3AD203B41FA5}">
                      <a16:colId xmlns:a16="http://schemas.microsoft.com/office/drawing/2014/main" val="2418114630"/>
                    </a:ext>
                  </a:extLst>
                </a:gridCol>
                <a:gridCol w="491234">
                  <a:extLst>
                    <a:ext uri="{9D8B030D-6E8A-4147-A177-3AD203B41FA5}">
                      <a16:colId xmlns:a16="http://schemas.microsoft.com/office/drawing/2014/main" val="1211475797"/>
                    </a:ext>
                  </a:extLst>
                </a:gridCol>
                <a:gridCol w="491234">
                  <a:extLst>
                    <a:ext uri="{9D8B030D-6E8A-4147-A177-3AD203B41FA5}">
                      <a16:colId xmlns:a16="http://schemas.microsoft.com/office/drawing/2014/main" val="1995044918"/>
                    </a:ext>
                  </a:extLst>
                </a:gridCol>
              </a:tblGrid>
              <a:tr h="160108">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75650716"/>
                  </a:ext>
                </a:extLst>
              </a:tr>
              <a:tr h="160108">
                <a:tc>
                  <a:txBody>
                    <a:bodyPr/>
                    <a:lstStyle/>
                    <a:p>
                      <a:pPr algn="ctr" rtl="0" fontAlgn="b"/>
                      <a:r>
                        <a:rPr lang="sv-SE" sz="1000" b="1" i="1" u="none" strike="noStrike" dirty="0">
                          <a:solidFill>
                            <a:srgbClr val="FFFFFF"/>
                          </a:solidFill>
                          <a:effectLst/>
                          <a:latin typeface="Calibri" panose="020F0502020204030204" pitchFamily="34" charset="0"/>
                        </a:rPr>
                        <a:t>Antal/JR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416511"/>
                  </a:ext>
                </a:extLst>
              </a:tr>
              <a:tr h="160108">
                <a:tc>
                  <a:txBody>
                    <a:bodyPr/>
                    <a:lstStyle/>
                    <a:p>
                      <a:pPr algn="ctr" rtl="0" fontAlgn="b"/>
                      <a:r>
                        <a:rPr lang="sv-SE" sz="1000" b="1" i="1" u="none" strike="noStrike">
                          <a:solidFill>
                            <a:srgbClr val="FFFFFF"/>
                          </a:solidFill>
                          <a:effectLst/>
                          <a:latin typeface="Calibri" panose="020F0502020204030204" pitchFamily="34" charset="0"/>
                        </a:rPr>
                        <a:t>Antal/SR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dirty="0">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110684"/>
                  </a:ext>
                </a:extLst>
              </a:tr>
              <a:tr h="160108">
                <a:tc>
                  <a:txBody>
                    <a:bodyPr/>
                    <a:lstStyle/>
                    <a:p>
                      <a:pPr algn="ctr" rtl="0" fontAlgn="b"/>
                      <a:r>
                        <a:rPr lang="sv-SE" sz="1000" b="1" i="1" u="none" strike="noStrike">
                          <a:solidFill>
                            <a:srgbClr val="FFFFFF"/>
                          </a:solidFill>
                          <a:effectLst/>
                          <a:latin typeface="Calibri" panose="020F0502020204030204" pitchFamily="34" charset="0"/>
                        </a:rPr>
                        <a:t>Antal/Dam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51446"/>
                  </a:ext>
                </a:extLst>
              </a:tr>
            </a:tbl>
          </a:graphicData>
        </a:graphic>
      </p:graphicFrame>
      <p:graphicFrame>
        <p:nvGraphicFramePr>
          <p:cNvPr id="46" name="Tabell 45"/>
          <p:cNvGraphicFramePr>
            <a:graphicFrameLocks noGrp="1"/>
          </p:cNvGraphicFramePr>
          <p:nvPr>
            <p:extLst/>
          </p:nvPr>
        </p:nvGraphicFramePr>
        <p:xfrm>
          <a:off x="0" y="4520540"/>
          <a:ext cx="5580112" cy="708660"/>
        </p:xfrm>
        <a:graphic>
          <a:graphicData uri="http://schemas.openxmlformats.org/drawingml/2006/table">
            <a:tbl>
              <a:tblPr/>
              <a:tblGrid>
                <a:gridCol w="667772">
                  <a:extLst>
                    <a:ext uri="{9D8B030D-6E8A-4147-A177-3AD203B41FA5}">
                      <a16:colId xmlns:a16="http://schemas.microsoft.com/office/drawing/2014/main" val="2746250905"/>
                    </a:ext>
                  </a:extLst>
                </a:gridCol>
                <a:gridCol w="491234">
                  <a:extLst>
                    <a:ext uri="{9D8B030D-6E8A-4147-A177-3AD203B41FA5}">
                      <a16:colId xmlns:a16="http://schemas.microsoft.com/office/drawing/2014/main" val="4200938522"/>
                    </a:ext>
                  </a:extLst>
                </a:gridCol>
                <a:gridCol w="491234">
                  <a:extLst>
                    <a:ext uri="{9D8B030D-6E8A-4147-A177-3AD203B41FA5}">
                      <a16:colId xmlns:a16="http://schemas.microsoft.com/office/drawing/2014/main" val="1771569831"/>
                    </a:ext>
                  </a:extLst>
                </a:gridCol>
                <a:gridCol w="491234">
                  <a:extLst>
                    <a:ext uri="{9D8B030D-6E8A-4147-A177-3AD203B41FA5}">
                      <a16:colId xmlns:a16="http://schemas.microsoft.com/office/drawing/2014/main" val="3014224778"/>
                    </a:ext>
                  </a:extLst>
                </a:gridCol>
                <a:gridCol w="491234">
                  <a:extLst>
                    <a:ext uri="{9D8B030D-6E8A-4147-A177-3AD203B41FA5}">
                      <a16:colId xmlns:a16="http://schemas.microsoft.com/office/drawing/2014/main" val="2841441149"/>
                    </a:ext>
                  </a:extLst>
                </a:gridCol>
                <a:gridCol w="491234">
                  <a:extLst>
                    <a:ext uri="{9D8B030D-6E8A-4147-A177-3AD203B41FA5}">
                      <a16:colId xmlns:a16="http://schemas.microsoft.com/office/drawing/2014/main" val="767247144"/>
                    </a:ext>
                  </a:extLst>
                </a:gridCol>
                <a:gridCol w="491234">
                  <a:extLst>
                    <a:ext uri="{9D8B030D-6E8A-4147-A177-3AD203B41FA5}">
                      <a16:colId xmlns:a16="http://schemas.microsoft.com/office/drawing/2014/main" val="1547095335"/>
                    </a:ext>
                  </a:extLst>
                </a:gridCol>
                <a:gridCol w="491234">
                  <a:extLst>
                    <a:ext uri="{9D8B030D-6E8A-4147-A177-3AD203B41FA5}">
                      <a16:colId xmlns:a16="http://schemas.microsoft.com/office/drawing/2014/main" val="1193870266"/>
                    </a:ext>
                  </a:extLst>
                </a:gridCol>
                <a:gridCol w="491234">
                  <a:extLst>
                    <a:ext uri="{9D8B030D-6E8A-4147-A177-3AD203B41FA5}">
                      <a16:colId xmlns:a16="http://schemas.microsoft.com/office/drawing/2014/main" val="2418114630"/>
                    </a:ext>
                  </a:extLst>
                </a:gridCol>
                <a:gridCol w="491234">
                  <a:extLst>
                    <a:ext uri="{9D8B030D-6E8A-4147-A177-3AD203B41FA5}">
                      <a16:colId xmlns:a16="http://schemas.microsoft.com/office/drawing/2014/main" val="1211475797"/>
                    </a:ext>
                  </a:extLst>
                </a:gridCol>
                <a:gridCol w="491234">
                  <a:extLst>
                    <a:ext uri="{9D8B030D-6E8A-4147-A177-3AD203B41FA5}">
                      <a16:colId xmlns:a16="http://schemas.microsoft.com/office/drawing/2014/main" val="1995044918"/>
                    </a:ext>
                  </a:extLst>
                </a:gridCol>
              </a:tblGrid>
              <a:tr h="160108">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75650716"/>
                  </a:ext>
                </a:extLst>
              </a:tr>
              <a:tr h="160108">
                <a:tc>
                  <a:txBody>
                    <a:bodyPr/>
                    <a:lstStyle/>
                    <a:p>
                      <a:pPr algn="ctr" rtl="0" fontAlgn="b"/>
                      <a:r>
                        <a:rPr lang="sv-SE" sz="1000" b="1" i="1" u="none" strike="noStrike">
                          <a:solidFill>
                            <a:srgbClr val="FFFFFF"/>
                          </a:solidFill>
                          <a:effectLst/>
                          <a:latin typeface="Calibri" panose="020F0502020204030204" pitchFamily="34" charset="0"/>
                        </a:rPr>
                        <a:t>Antal/JR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extLst>
                  <a:ext uri="{0D108BD9-81ED-4DB2-BD59-A6C34878D82A}">
                    <a16:rowId xmlns:a16="http://schemas.microsoft.com/office/drawing/2014/main" val="138416511"/>
                  </a:ext>
                </a:extLst>
              </a:tr>
              <a:tr h="160108">
                <a:tc>
                  <a:txBody>
                    <a:bodyPr/>
                    <a:lstStyle/>
                    <a:p>
                      <a:pPr algn="ctr" rtl="0" fontAlgn="b"/>
                      <a:r>
                        <a:rPr lang="sv-SE" sz="1000" b="1" i="1" u="none" strike="noStrike">
                          <a:solidFill>
                            <a:srgbClr val="FFFFFF"/>
                          </a:solidFill>
                          <a:effectLst/>
                          <a:latin typeface="Calibri" panose="020F0502020204030204" pitchFamily="34" charset="0"/>
                        </a:rPr>
                        <a:t>Antal/SR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2110684"/>
                  </a:ext>
                </a:extLst>
              </a:tr>
              <a:tr h="160108">
                <a:tc>
                  <a:txBody>
                    <a:bodyPr/>
                    <a:lstStyle/>
                    <a:p>
                      <a:pPr algn="ctr" rtl="0" fontAlgn="b"/>
                      <a:r>
                        <a:rPr lang="sv-SE" sz="1000" b="1" i="1" u="none" strike="noStrike">
                          <a:solidFill>
                            <a:srgbClr val="FFFFFF"/>
                          </a:solidFill>
                          <a:effectLst/>
                          <a:latin typeface="Calibri" panose="020F0502020204030204" pitchFamily="34" charset="0"/>
                        </a:rPr>
                        <a:t>Antal/Dam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0" u="none" strike="noStrike">
                          <a:solidFill>
                            <a:srgbClr val="000000"/>
                          </a:solidFill>
                          <a:effectLst/>
                          <a:latin typeface="Calibri" panose="020F0502020204030204" pitchFamily="34" charset="0"/>
                        </a:rPr>
                        <a:t>X</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1851446"/>
                  </a:ext>
                </a:extLst>
              </a:tr>
            </a:tbl>
          </a:graphicData>
        </a:graphic>
      </p:graphicFrame>
      <p:graphicFrame>
        <p:nvGraphicFramePr>
          <p:cNvPr id="13" name="Tabell 12"/>
          <p:cNvGraphicFramePr>
            <a:graphicFrameLocks noGrp="1"/>
          </p:cNvGraphicFramePr>
          <p:nvPr>
            <p:extLst/>
          </p:nvPr>
        </p:nvGraphicFramePr>
        <p:xfrm>
          <a:off x="-9397" y="5517232"/>
          <a:ext cx="5589513" cy="381000"/>
        </p:xfrm>
        <a:graphic>
          <a:graphicData uri="http://schemas.openxmlformats.org/drawingml/2006/table">
            <a:tbl>
              <a:tblPr/>
              <a:tblGrid>
                <a:gridCol w="908949">
                  <a:extLst>
                    <a:ext uri="{9D8B030D-6E8A-4147-A177-3AD203B41FA5}">
                      <a16:colId xmlns:a16="http://schemas.microsoft.com/office/drawing/2014/main" val="4080151301"/>
                    </a:ext>
                  </a:extLst>
                </a:gridCol>
                <a:gridCol w="668652">
                  <a:extLst>
                    <a:ext uri="{9D8B030D-6E8A-4147-A177-3AD203B41FA5}">
                      <a16:colId xmlns:a16="http://schemas.microsoft.com/office/drawing/2014/main" val="1649286235"/>
                    </a:ext>
                  </a:extLst>
                </a:gridCol>
                <a:gridCol w="668652">
                  <a:extLst>
                    <a:ext uri="{9D8B030D-6E8A-4147-A177-3AD203B41FA5}">
                      <a16:colId xmlns:a16="http://schemas.microsoft.com/office/drawing/2014/main" val="2152678817"/>
                    </a:ext>
                  </a:extLst>
                </a:gridCol>
                <a:gridCol w="668652">
                  <a:extLst>
                    <a:ext uri="{9D8B030D-6E8A-4147-A177-3AD203B41FA5}">
                      <a16:colId xmlns:a16="http://schemas.microsoft.com/office/drawing/2014/main" val="1304393570"/>
                    </a:ext>
                  </a:extLst>
                </a:gridCol>
                <a:gridCol w="668652">
                  <a:extLst>
                    <a:ext uri="{9D8B030D-6E8A-4147-A177-3AD203B41FA5}">
                      <a16:colId xmlns:a16="http://schemas.microsoft.com/office/drawing/2014/main" val="2527781381"/>
                    </a:ext>
                  </a:extLst>
                </a:gridCol>
                <a:gridCol w="668652">
                  <a:extLst>
                    <a:ext uri="{9D8B030D-6E8A-4147-A177-3AD203B41FA5}">
                      <a16:colId xmlns:a16="http://schemas.microsoft.com/office/drawing/2014/main" val="1758137827"/>
                    </a:ext>
                  </a:extLst>
                </a:gridCol>
                <a:gridCol w="668652">
                  <a:extLst>
                    <a:ext uri="{9D8B030D-6E8A-4147-A177-3AD203B41FA5}">
                      <a16:colId xmlns:a16="http://schemas.microsoft.com/office/drawing/2014/main" val="3183375411"/>
                    </a:ext>
                  </a:extLst>
                </a:gridCol>
                <a:gridCol w="668652">
                  <a:extLst>
                    <a:ext uri="{9D8B030D-6E8A-4147-A177-3AD203B41FA5}">
                      <a16:colId xmlns:a16="http://schemas.microsoft.com/office/drawing/2014/main" val="403559468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27-30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30-33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34-36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37-39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dirty="0">
                          <a:solidFill>
                            <a:srgbClr val="FFFFFF"/>
                          </a:solidFill>
                          <a:effectLst/>
                          <a:latin typeface="Calibri" panose="020F0502020204030204" pitchFamily="34" charset="0"/>
                        </a:rPr>
                        <a:t>40-42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43-45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46-48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911976678"/>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8200194"/>
                  </a:ext>
                </a:extLst>
              </a:tr>
            </a:tbl>
          </a:graphicData>
        </a:graphic>
      </p:graphicFrame>
      <p:pic>
        <p:nvPicPr>
          <p:cNvPr id="3" name="Bildobjekt 2"/>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29146" r="27762"/>
          <a:stretch/>
        </p:blipFill>
        <p:spPr>
          <a:xfrm rot="21308247">
            <a:off x="8097244" y="2366404"/>
            <a:ext cx="355133" cy="824145"/>
          </a:xfrm>
          <a:prstGeom prst="rect">
            <a:avLst/>
          </a:prstGeom>
        </p:spPr>
      </p:pic>
      <p:pic>
        <p:nvPicPr>
          <p:cNvPr id="47" name="Bildobjekt 46"/>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Lst>
          </a:blip>
          <a:srcRect l="29146" r="27762"/>
          <a:stretch/>
        </p:blipFill>
        <p:spPr>
          <a:xfrm rot="21308247">
            <a:off x="7724086" y="2314137"/>
            <a:ext cx="355133" cy="824145"/>
          </a:xfrm>
          <a:prstGeom prst="rect">
            <a:avLst/>
          </a:prstGeom>
        </p:spPr>
      </p:pic>
      <p:sp>
        <p:nvSpPr>
          <p:cNvPr id="35" name="textruta 34"/>
          <p:cNvSpPr txBox="1"/>
          <p:nvPr/>
        </p:nvSpPr>
        <p:spPr>
          <a:xfrm>
            <a:off x="-3096" y="4293096"/>
            <a:ext cx="5439192" cy="261610"/>
          </a:xfrm>
          <a:prstGeom prst="rect">
            <a:avLst/>
          </a:prstGeom>
          <a:noFill/>
        </p:spPr>
        <p:txBody>
          <a:bodyPr wrap="square" rtlCol="0">
            <a:spAutoFit/>
          </a:bodyPr>
          <a:lstStyle/>
          <a:p>
            <a:r>
              <a:rPr lang="en-US" sz="1100" b="1" dirty="0" smtClean="0"/>
              <a:t>SHORTS SQUAD </a:t>
            </a:r>
            <a:r>
              <a:rPr lang="en-US" sz="1100" b="1" dirty="0"/>
              <a:t>21 SHO Y BLACK/WHITE </a:t>
            </a:r>
            <a:r>
              <a:rPr lang="sv-SE" sz="1100" dirty="0" smtClean="0"/>
              <a:t>Op. Jr=239:- / </a:t>
            </a:r>
            <a:r>
              <a:rPr lang="sv-SE" sz="1100" dirty="0" smtClean="0">
                <a:solidFill>
                  <a:srgbClr val="FF0000"/>
                </a:solidFill>
              </a:rPr>
              <a:t>199kr</a:t>
            </a:r>
            <a:r>
              <a:rPr lang="sv-SE" sz="1100" dirty="0" smtClean="0"/>
              <a:t> Sr=259:- / </a:t>
            </a:r>
            <a:r>
              <a:rPr lang="sv-SE" sz="1100" dirty="0" smtClean="0">
                <a:solidFill>
                  <a:srgbClr val="FF0000"/>
                </a:solidFill>
              </a:rPr>
              <a:t>209kr</a:t>
            </a:r>
          </a:p>
        </p:txBody>
      </p:sp>
      <p:sp>
        <p:nvSpPr>
          <p:cNvPr id="42" name="Text Box 82"/>
          <p:cNvSpPr txBox="1"/>
          <p:nvPr/>
        </p:nvSpPr>
        <p:spPr>
          <a:xfrm>
            <a:off x="2030619" y="1826909"/>
            <a:ext cx="2376864" cy="1015663"/>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BK30 Teampris </a:t>
            </a:r>
            <a:br>
              <a:rPr lang="sv-SE" sz="1200" b="1" kern="0" dirty="0" smtClean="0">
                <a:solidFill>
                  <a:schemeClr val="bg1"/>
                </a:solidFill>
                <a:latin typeface="Arial"/>
              </a:rPr>
            </a:br>
            <a:r>
              <a:rPr lang="sv-SE" sz="1200" b="1" kern="0" dirty="0" smtClean="0">
                <a:solidFill>
                  <a:schemeClr val="bg1"/>
                </a:solidFill>
                <a:latin typeface="Arial"/>
              </a:rPr>
              <a:t>Jr </a:t>
            </a:r>
            <a:r>
              <a:rPr lang="sv-SE" sz="2400" b="1" kern="0" dirty="0" smtClean="0">
                <a:solidFill>
                  <a:schemeClr val="bg1"/>
                </a:solidFill>
                <a:latin typeface="Arial"/>
              </a:rPr>
              <a:t>457kr</a:t>
            </a:r>
            <a:r>
              <a:rPr lang="sv-SE" sz="1200" b="1" kern="0" dirty="0" smtClean="0">
                <a:solidFill>
                  <a:schemeClr val="bg1"/>
                </a:solidFill>
                <a:latin typeface="Arial"/>
              </a:rPr>
              <a:t> / paket.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i="0" u="none" strike="noStrike" kern="0" cap="none" spc="0" baseline="0" dirty="0" smtClean="0">
                <a:solidFill>
                  <a:schemeClr val="bg1"/>
                </a:solidFill>
                <a:uFillTx/>
                <a:latin typeface="Arial"/>
              </a:rPr>
              <a:t>Sr </a:t>
            </a:r>
            <a:r>
              <a:rPr lang="sv-SE" sz="2400" b="1" i="0" u="none" strike="noStrike" kern="0" cap="none" spc="0" baseline="0" dirty="0" smtClean="0">
                <a:solidFill>
                  <a:schemeClr val="bg1"/>
                </a:solidFill>
                <a:uFillTx/>
                <a:latin typeface="Arial"/>
              </a:rPr>
              <a:t>507kr </a:t>
            </a:r>
            <a:r>
              <a:rPr lang="sv-SE" sz="1100" b="1" i="0" u="none" strike="noStrike" kern="0" cap="none" spc="0" baseline="0" dirty="0" smtClean="0">
                <a:solidFill>
                  <a:schemeClr val="bg1"/>
                </a:solidFill>
                <a:uFillTx/>
                <a:latin typeface="Arial"/>
              </a:rPr>
              <a:t>/</a:t>
            </a:r>
            <a:r>
              <a:rPr lang="sv-SE" sz="1100" b="1" i="0" u="none" strike="noStrike" kern="0" cap="none" spc="0" dirty="0" smtClean="0">
                <a:solidFill>
                  <a:schemeClr val="bg1"/>
                </a:solidFill>
                <a:uFillTx/>
                <a:latin typeface="Arial"/>
              </a:rPr>
              <a:t> paket</a:t>
            </a:r>
            <a:endParaRPr lang="sv-SE" sz="2400" b="1" i="0" u="none" strike="noStrike" kern="1200" cap="none" spc="0" baseline="0" dirty="0">
              <a:solidFill>
                <a:schemeClr val="bg1"/>
              </a:solidFill>
              <a:uFillTx/>
              <a:latin typeface="Arial"/>
            </a:endParaRPr>
          </a:p>
        </p:txBody>
      </p:sp>
    </p:spTree>
    <p:extLst>
      <p:ext uri="{BB962C8B-B14F-4D97-AF65-F5344CB8AC3E}">
        <p14:creationId xmlns:p14="http://schemas.microsoft.com/office/powerpoint/2010/main" val="31417934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b2bprod-res.cloudinary.com/images/w_2000,h_2000,c_pad,f_auto,q_auto/b_rgb:ebedee/2dc6efaea1694421b9c5af0e00fc6f27_f540/HS9758_b2b032_pdp.png"/>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9000"/>
                    </a14:imgEffect>
                  </a14:imgLayer>
                </a14:imgProps>
              </a:ext>
              <a:ext uri="{28A0092B-C50C-407E-A947-70E740481C1C}">
                <a14:useLocalDpi xmlns:a14="http://schemas.microsoft.com/office/drawing/2010/main" val="0"/>
              </a:ext>
            </a:extLst>
          </a:blip>
          <a:srcRect l="14922" r="17015"/>
          <a:stretch/>
        </p:blipFill>
        <p:spPr bwMode="auto">
          <a:xfrm rot="21157328">
            <a:off x="6660231" y="965148"/>
            <a:ext cx="2016224" cy="296229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ont Side Lateral View-Photography"/>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l="7996" t="11526" r="6375" b="12117"/>
          <a:stretch/>
        </p:blipFill>
        <p:spPr bwMode="auto">
          <a:xfrm rot="20989463">
            <a:off x="2447200" y="829791"/>
            <a:ext cx="3625551" cy="32330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extLst/>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r>
                        <a:rPr lang="sv-SE" sz="1100" b="1" i="1" u="none" strike="noStrike" dirty="0" smtClean="0">
                          <a:solidFill>
                            <a:srgbClr val="000000"/>
                          </a:solidFill>
                          <a:latin typeface="Calibri"/>
                        </a:rPr>
                        <a:t>:                                                  Initialer</a:t>
                      </a:r>
                      <a:r>
                        <a:rPr lang="sv-SE" sz="1100" b="1" i="1" u="none" strike="noStrike" baseline="0" dirty="0" smtClean="0">
                          <a:solidFill>
                            <a:srgbClr val="000000"/>
                          </a:solidFill>
                          <a:latin typeface="Calibri"/>
                        </a:rPr>
                        <a:t> :</a:t>
                      </a:r>
                      <a:endParaRPr lang="sv-SE" sz="1100" b="1" i="1" u="none" strike="noStrike" dirty="0">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17" name="Picture 2" descr="Adidas"/>
          <p:cNvPicPr>
            <a:picLocks noChangeAspect="1" noChangeArrowheads="1"/>
          </p:cNvPicPr>
          <p:nvPr/>
        </p:nvPicPr>
        <p:blipFill>
          <a:blip r:embed="rId6"/>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251520" y="1050989"/>
            <a:ext cx="2476960" cy="3170099"/>
          </a:xfrm>
          <a:prstGeom prst="rect">
            <a:avLst/>
          </a:prstGeom>
          <a:noFill/>
        </p:spPr>
        <p:txBody>
          <a:bodyPr wrap="none" rtlCol="0">
            <a:spAutoFit/>
          </a:bodyPr>
          <a:lstStyle/>
          <a:p>
            <a:r>
              <a:rPr lang="sv-SE" sz="1000" b="1" dirty="0" err="1"/>
              <a:t>Tiro</a:t>
            </a:r>
            <a:r>
              <a:rPr lang="sv-SE" sz="1000" b="1" dirty="0"/>
              <a:t> L</a:t>
            </a:r>
            <a:r>
              <a:rPr lang="sv-SE" sz="1000" b="1" dirty="0" smtClean="0"/>
              <a:t> </a:t>
            </a:r>
            <a:r>
              <a:rPr lang="sv-SE" sz="1000" b="1" dirty="0" err="1" smtClean="0"/>
              <a:t>Dufflebag</a:t>
            </a:r>
            <a:r>
              <a:rPr lang="sv-SE" sz="1000" b="1" dirty="0" smtClean="0"/>
              <a:t> </a:t>
            </a:r>
            <a:r>
              <a:rPr lang="sv-SE" sz="1000" b="1" dirty="0"/>
              <a:t>(M</a:t>
            </a:r>
            <a:r>
              <a:rPr lang="sv-SE" sz="1000" b="1" dirty="0" smtClean="0"/>
              <a:t>)</a:t>
            </a:r>
          </a:p>
          <a:p>
            <a:r>
              <a:rPr lang="sv-SE" sz="1000" dirty="0">
                <a:latin typeface="Arial" panose="020B0604020202020204" pitchFamily="34" charset="0"/>
                <a:cs typeface="Arial" panose="020B0604020202020204" pitchFamily="34" charset="0"/>
              </a:rPr>
              <a:t>Ventilerat skofack med </a:t>
            </a:r>
            <a:r>
              <a:rPr lang="sv-SE" sz="1000" dirty="0" err="1">
                <a:latin typeface="Arial" panose="020B0604020202020204" pitchFamily="34" charset="0"/>
                <a:cs typeface="Arial" panose="020B0604020202020204" pitchFamily="34" charset="0"/>
              </a:rPr>
              <a:t>meshinfällningar</a:t>
            </a:r>
            <a:r>
              <a:rPr lang="sv-SE" sz="1000" dirty="0">
                <a:latin typeface="Arial" panose="020B0604020202020204" pitchFamily="34" charset="0"/>
                <a:cs typeface="Arial" panose="020B0604020202020204" pitchFamily="34" charset="0"/>
              </a:rPr>
              <a:t>.</a:t>
            </a:r>
          </a:p>
          <a:p>
            <a:r>
              <a:rPr lang="sv-SE" sz="1000" dirty="0">
                <a:latin typeface="Arial" panose="020B0604020202020204" pitchFamily="34" charset="0"/>
                <a:cs typeface="Arial" panose="020B0604020202020204" pitchFamily="34" charset="0"/>
              </a:rPr>
              <a:t>Vadderad och reglerbar axelrem. </a:t>
            </a:r>
          </a:p>
          <a:p>
            <a:r>
              <a:rPr lang="sv-SE" sz="1000" dirty="0">
                <a:latin typeface="Arial" panose="020B0604020202020204" pitchFamily="34" charset="0"/>
                <a:cs typeface="Arial" panose="020B0604020202020204" pitchFamily="34" charset="0"/>
              </a:rPr>
              <a:t>Fack med blixtlås.</a:t>
            </a:r>
          </a:p>
          <a:p>
            <a:r>
              <a:rPr lang="sv-SE" sz="1000" dirty="0" err="1">
                <a:latin typeface="Arial" panose="020B0604020202020204" pitchFamily="34" charset="0"/>
                <a:cs typeface="Arial" panose="020B0604020202020204" pitchFamily="34" charset="0"/>
              </a:rPr>
              <a:t>Stl</a:t>
            </a:r>
            <a:r>
              <a:rPr lang="sv-SE" sz="1000" dirty="0" smtClean="0">
                <a:latin typeface="Arial" panose="020B0604020202020204" pitchFamily="34" charset="0"/>
                <a:cs typeface="Arial" panose="020B0604020202020204" pitchFamily="34" charset="0"/>
              </a:rPr>
              <a:t>. medium</a:t>
            </a:r>
            <a:r>
              <a:rPr lang="sv-SE" sz="1000" dirty="0">
                <a:latin typeface="Arial" panose="020B0604020202020204" pitchFamily="34" charset="0"/>
                <a:cs typeface="Arial" panose="020B0604020202020204" pitchFamily="34" charset="0"/>
              </a:rPr>
              <a:t>.</a:t>
            </a:r>
            <a:endParaRPr lang="sv-SE" sz="1000" dirty="0" smtClean="0">
              <a:latin typeface="Arial" panose="020B0604020202020204" pitchFamily="34" charset="0"/>
              <a:cs typeface="Arial" panose="020B0604020202020204" pitchFamily="34" charset="0"/>
            </a:endParaRPr>
          </a:p>
          <a:p>
            <a:r>
              <a:rPr lang="sv-SE" sz="1000" dirty="0" smtClean="0">
                <a:latin typeface="Arial" panose="020B0604020202020204" pitchFamily="34" charset="0"/>
                <a:cs typeface="Arial" panose="020B0604020202020204" pitchFamily="34" charset="0"/>
              </a:rPr>
              <a:t>BLACK</a:t>
            </a:r>
          </a:p>
          <a:p>
            <a:r>
              <a:rPr lang="sv-SE" sz="1000" dirty="0" smtClean="0">
                <a:cs typeface="Arial" charset="0"/>
              </a:rPr>
              <a:t/>
            </a:r>
            <a:br>
              <a:rPr lang="sv-SE" sz="1000" dirty="0" smtClean="0">
                <a:cs typeface="Arial" charset="0"/>
              </a:rPr>
            </a:br>
            <a:r>
              <a:rPr lang="sv-SE" sz="1000" b="1" dirty="0" smtClean="0"/>
              <a:t>Artikelnummer </a:t>
            </a:r>
            <a:r>
              <a:rPr lang="sv-SE" sz="1000" dirty="0" smtClean="0"/>
              <a:t>HS9749</a:t>
            </a:r>
            <a:endParaRPr lang="sv-SE" sz="1000" dirty="0" smtClean="0">
              <a:cs typeface="Arial" charset="0"/>
            </a:endParaRPr>
          </a:p>
          <a:p>
            <a:r>
              <a:rPr lang="sv-SE" sz="1000" dirty="0" smtClean="0">
                <a:cs typeface="Arial" charset="0"/>
              </a:rPr>
              <a:t>Ord. 419:-  </a:t>
            </a:r>
            <a:r>
              <a:rPr lang="sv-SE" sz="1000" b="1" dirty="0" smtClean="0">
                <a:solidFill>
                  <a:srgbClr val="FF0000"/>
                </a:solidFill>
                <a:cs typeface="Arial" charset="0"/>
              </a:rPr>
              <a:t>	</a:t>
            </a:r>
          </a:p>
          <a:p>
            <a:pPr lvl="0"/>
            <a:endParaRPr lang="sv-SE" sz="1000" b="1" dirty="0" smtClean="0">
              <a:solidFill>
                <a:srgbClr val="FF0000"/>
              </a:solidFill>
              <a:cs typeface="Arial" charset="0"/>
            </a:endParaRPr>
          </a:p>
          <a:p>
            <a:pPr lvl="0"/>
            <a:endParaRPr lang="sv-SE" sz="1000" b="1" dirty="0" smtClean="0">
              <a:solidFill>
                <a:srgbClr val="FF0000"/>
              </a:solidFill>
              <a:cs typeface="Arial" charset="0"/>
            </a:endParaRPr>
          </a:p>
          <a:p>
            <a:pPr lvl="0"/>
            <a:endParaRPr lang="sv-SE" sz="1000" b="1" dirty="0" smtClean="0">
              <a:solidFill>
                <a:srgbClr val="FF0000"/>
              </a:solidFill>
              <a:cs typeface="Arial" charset="0"/>
            </a:endParaRPr>
          </a:p>
          <a:p>
            <a:r>
              <a:rPr lang="sv-SE" sz="1000" b="1" dirty="0" err="1"/>
              <a:t>Tiro</a:t>
            </a:r>
            <a:r>
              <a:rPr lang="sv-SE" sz="1000" b="1" dirty="0"/>
              <a:t> L</a:t>
            </a:r>
            <a:r>
              <a:rPr lang="sv-SE" sz="1000" b="1" dirty="0" smtClean="0"/>
              <a:t> Backpack</a:t>
            </a:r>
            <a:endParaRPr lang="sv-SE" sz="1000" b="1" dirty="0"/>
          </a:p>
          <a:p>
            <a:r>
              <a:rPr lang="sv-SE" sz="1000" dirty="0"/>
              <a:t>Stor öppning som gör den lätt att packa. </a:t>
            </a:r>
            <a:endParaRPr lang="sv-SE" sz="1000" dirty="0" smtClean="0"/>
          </a:p>
          <a:p>
            <a:r>
              <a:rPr lang="sv-SE" sz="1000" dirty="0" smtClean="0"/>
              <a:t>Tryckta </a:t>
            </a:r>
            <a:r>
              <a:rPr lang="sv-SE" sz="1000" dirty="0"/>
              <a:t>3 </a:t>
            </a:r>
            <a:r>
              <a:rPr lang="sv-SE" sz="1000" dirty="0" err="1"/>
              <a:t>stripes</a:t>
            </a:r>
            <a:r>
              <a:rPr lang="sv-SE" sz="1000" dirty="0"/>
              <a:t>. </a:t>
            </a:r>
            <a:endParaRPr lang="sv-SE" sz="1000" dirty="0" smtClean="0"/>
          </a:p>
          <a:p>
            <a:r>
              <a:rPr lang="sv-SE" sz="1000" dirty="0" smtClean="0"/>
              <a:t>Extrafack</a:t>
            </a:r>
            <a:r>
              <a:rPr lang="sv-SE" sz="1000" dirty="0"/>
              <a:t>. Justerbara axelremmar</a:t>
            </a:r>
            <a:r>
              <a:rPr lang="sv-SE" sz="1000" dirty="0" smtClean="0"/>
              <a:t>.</a:t>
            </a:r>
          </a:p>
          <a:p>
            <a:r>
              <a:rPr lang="sv-SE" sz="1000" dirty="0" smtClean="0"/>
              <a:t>BLACK</a:t>
            </a:r>
            <a:endParaRPr lang="sv-SE" sz="1000" dirty="0"/>
          </a:p>
          <a:p>
            <a:r>
              <a:rPr lang="sv-SE" sz="1000" b="1" dirty="0" smtClean="0">
                <a:solidFill>
                  <a:srgbClr val="FF0000"/>
                </a:solidFill>
                <a:cs typeface="Arial" charset="0"/>
              </a:rPr>
              <a:t/>
            </a:r>
            <a:br>
              <a:rPr lang="sv-SE" sz="1000" b="1" dirty="0" smtClean="0">
                <a:solidFill>
                  <a:srgbClr val="FF0000"/>
                </a:solidFill>
                <a:cs typeface="Arial" charset="0"/>
              </a:rPr>
            </a:br>
            <a:r>
              <a:rPr lang="sv-SE" sz="1000" b="1" dirty="0" smtClean="0"/>
              <a:t>Artikelnummer </a:t>
            </a:r>
            <a:r>
              <a:rPr lang="sv-SE" sz="1000" dirty="0" smtClean="0"/>
              <a:t>HS9758 </a:t>
            </a:r>
            <a:r>
              <a:rPr lang="sv-SE" sz="1000" b="1" dirty="0" smtClean="0">
                <a:solidFill>
                  <a:srgbClr val="FF0000"/>
                </a:solidFill>
                <a:cs typeface="Arial" charset="0"/>
              </a:rPr>
              <a:t/>
            </a:r>
            <a:br>
              <a:rPr lang="sv-SE" sz="1000" b="1" dirty="0" smtClean="0">
                <a:solidFill>
                  <a:srgbClr val="FF0000"/>
                </a:solidFill>
                <a:cs typeface="Arial" charset="0"/>
              </a:rPr>
            </a:br>
            <a:r>
              <a:rPr lang="sv-SE" sz="1000" dirty="0" smtClean="0">
                <a:cs typeface="Arial" charset="0"/>
              </a:rPr>
              <a:t>Ord. 419:-</a:t>
            </a:r>
            <a:endParaRPr lang="sv-SE" sz="1000" dirty="0"/>
          </a:p>
        </p:txBody>
      </p:sp>
      <p:sp>
        <p:nvSpPr>
          <p:cNvPr id="2" name="Platshållare för bildnummer 1"/>
          <p:cNvSpPr>
            <a:spLocks noGrp="1"/>
          </p:cNvSpPr>
          <p:nvPr>
            <p:ph type="sldNum" sz="quarter" idx="12"/>
          </p:nvPr>
        </p:nvSpPr>
        <p:spPr/>
        <p:txBody>
          <a:bodyPr/>
          <a:lstStyle/>
          <a:p>
            <a:fld id="{8F11AC11-BD87-4BD5-95EE-E4800EF1B715}" type="slidenum">
              <a:rPr lang="sv-SE" smtClean="0"/>
              <a:pPr/>
              <a:t>6</a:t>
            </a:fld>
            <a:endParaRPr lang="sv-SE"/>
          </a:p>
        </p:txBody>
      </p:sp>
      <p:sp>
        <p:nvSpPr>
          <p:cNvPr id="27" name="Text Box 82"/>
          <p:cNvSpPr txBox="1"/>
          <p:nvPr/>
        </p:nvSpPr>
        <p:spPr>
          <a:xfrm>
            <a:off x="2699792" y="4717593"/>
            <a:ext cx="2736304" cy="1015663"/>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Väska        </a:t>
            </a:r>
            <a:r>
              <a:rPr lang="sv-SE" sz="2400" b="1" kern="0" dirty="0" smtClean="0">
                <a:solidFill>
                  <a:schemeClr val="bg1"/>
                </a:solidFill>
                <a:latin typeface="Arial"/>
              </a:rPr>
              <a:t>339kr</a:t>
            </a:r>
            <a:r>
              <a:rPr lang="sv-SE" sz="1200" b="1" kern="0" dirty="0" smtClean="0">
                <a:solidFill>
                  <a:schemeClr val="bg1"/>
                </a:solidFill>
                <a:latin typeface="Arial"/>
              </a:rPr>
              <a:t> / ST.</a:t>
            </a:r>
          </a:p>
          <a:p>
            <a:pPr algn="ctr" defTabSz="914400" fontAlgn="auto">
              <a:spcBef>
                <a:spcPts val="0"/>
              </a:spcBef>
              <a:spcAft>
                <a:spcPts val="0"/>
              </a:spcAft>
              <a:defRPr sz="1800" b="0" i="0" u="none" strike="noStrike" kern="0" cap="none" spc="0" baseline="0">
                <a:solidFill>
                  <a:srgbClr val="000000"/>
                </a:solidFill>
                <a:uFillTx/>
              </a:defRPr>
            </a:pPr>
            <a:r>
              <a:rPr lang="sv-SE" sz="1200" b="1" kern="0" dirty="0" smtClean="0">
                <a:solidFill>
                  <a:schemeClr val="bg1"/>
                </a:solidFill>
                <a:latin typeface="Arial"/>
              </a:rPr>
              <a:t>Ryggsäck  </a:t>
            </a:r>
            <a:r>
              <a:rPr lang="sv-SE" sz="2400" b="1" kern="0" dirty="0" smtClean="0">
                <a:solidFill>
                  <a:schemeClr val="bg1"/>
                </a:solidFill>
                <a:latin typeface="Arial"/>
              </a:rPr>
              <a:t>339kr</a:t>
            </a:r>
            <a:r>
              <a:rPr lang="sv-SE" sz="1200" b="1" kern="0" dirty="0" smtClean="0">
                <a:solidFill>
                  <a:schemeClr val="bg1"/>
                </a:solidFill>
                <a:latin typeface="Arial"/>
              </a:rPr>
              <a:t> </a:t>
            </a:r>
            <a:r>
              <a:rPr lang="sv-SE" sz="1200" b="1" kern="0" dirty="0">
                <a:solidFill>
                  <a:schemeClr val="bg1"/>
                </a:solidFill>
                <a:latin typeface="Arial"/>
              </a:rPr>
              <a:t>/ </a:t>
            </a:r>
            <a:r>
              <a:rPr lang="sv-SE" sz="1200" b="1" kern="0" dirty="0" smtClean="0">
                <a:solidFill>
                  <a:schemeClr val="bg1"/>
                </a:solidFill>
                <a:latin typeface="Arial"/>
              </a:rPr>
              <a:t>ST.</a:t>
            </a:r>
            <a:endParaRPr lang="sv-SE" sz="1200" b="1" dirty="0">
              <a:solidFill>
                <a:schemeClr val="bg1"/>
              </a:solidFill>
              <a:latin typeface="Arial"/>
            </a:endParaRPr>
          </a:p>
        </p:txBody>
      </p:sp>
      <p:pic>
        <p:nvPicPr>
          <p:cNvPr id="28" name="Bildobjekt 27"/>
          <p:cNvPicPr>
            <a:picLocks noChangeAspect="1"/>
          </p:cNvPicPr>
          <p:nvPr/>
        </p:nvPicPr>
        <p:blipFill rotWithShape="1">
          <a:blip r:embed="rId7">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sp>
        <p:nvSpPr>
          <p:cNvPr id="29" name="Platshållare för sidfot 2"/>
          <p:cNvSpPr>
            <a:spLocks noGrp="1"/>
          </p:cNvSpPr>
          <p:nvPr>
            <p:ph type="ftr" sz="quarter" idx="11"/>
          </p:nvPr>
        </p:nvSpPr>
        <p:spPr>
          <a:xfrm>
            <a:off x="3124200" y="6520259"/>
            <a:ext cx="2895600" cy="365125"/>
          </a:xfrm>
        </p:spPr>
        <p:txBody>
          <a:bodyPr/>
          <a:lstStyle/>
          <a:p>
            <a:r>
              <a:rPr lang="nn-NO" dirty="0" smtClean="0"/>
              <a:t>BK-30 Fotboll Klubbprofil 2024</a:t>
            </a:r>
            <a:endParaRPr lang="sv-SE" dirty="0"/>
          </a:p>
        </p:txBody>
      </p:sp>
      <p:sp>
        <p:nvSpPr>
          <p:cNvPr id="30" name="Text Box 11"/>
          <p:cNvSpPr txBox="1">
            <a:spLocks noChangeArrowheads="1"/>
          </p:cNvSpPr>
          <p:nvPr/>
        </p:nvSpPr>
        <p:spPr bwMode="auto">
          <a:xfrm>
            <a:off x="251520" y="310831"/>
            <a:ext cx="5544617" cy="646331"/>
          </a:xfrm>
          <a:prstGeom prst="rect">
            <a:avLst/>
          </a:prstGeom>
          <a:noFill/>
          <a:ln w="9525">
            <a:noFill/>
            <a:miter lim="800000"/>
            <a:headEnd/>
            <a:tailEnd/>
          </a:ln>
        </p:spPr>
        <p:txBody>
          <a:bodyPr wrap="square">
            <a:spAutoFit/>
          </a:bodyPr>
          <a:lstStyle/>
          <a:p>
            <a:r>
              <a:rPr lang="sv-SE" sz="3600" b="1" u="sng" dirty="0" smtClean="0">
                <a:cs typeface="Arial" charset="0"/>
              </a:rPr>
              <a:t>Väska eller Ryggsäck</a:t>
            </a:r>
            <a:endParaRPr lang="sv-SE" sz="3600" b="1" u="sng" dirty="0">
              <a:latin typeface="Arial" charset="0"/>
              <a:cs typeface="Arial" charset="0"/>
            </a:endParaRPr>
          </a:p>
        </p:txBody>
      </p:sp>
      <p:graphicFrame>
        <p:nvGraphicFramePr>
          <p:cNvPr id="6" name="Tabell 5"/>
          <p:cNvGraphicFramePr>
            <a:graphicFrameLocks noGrp="1"/>
          </p:cNvGraphicFramePr>
          <p:nvPr>
            <p:extLst>
              <p:ext uri="{D42A27DB-BD31-4B8C-83A1-F6EECF244321}">
                <p14:modId xmlns:p14="http://schemas.microsoft.com/office/powerpoint/2010/main" val="1525806884"/>
              </p:ext>
            </p:extLst>
          </p:nvPr>
        </p:nvGraphicFramePr>
        <p:xfrm>
          <a:off x="390487" y="4723409"/>
          <a:ext cx="2021273" cy="1009848"/>
        </p:xfrm>
        <a:graphic>
          <a:graphicData uri="http://schemas.openxmlformats.org/drawingml/2006/table">
            <a:tbl>
              <a:tblPr/>
              <a:tblGrid>
                <a:gridCol w="1004585">
                  <a:extLst>
                    <a:ext uri="{9D8B030D-6E8A-4147-A177-3AD203B41FA5}">
                      <a16:colId xmlns:a16="http://schemas.microsoft.com/office/drawing/2014/main" val="3804358050"/>
                    </a:ext>
                  </a:extLst>
                </a:gridCol>
                <a:gridCol w="1016688">
                  <a:extLst>
                    <a:ext uri="{9D8B030D-6E8A-4147-A177-3AD203B41FA5}">
                      <a16:colId xmlns:a16="http://schemas.microsoft.com/office/drawing/2014/main" val="977657079"/>
                    </a:ext>
                  </a:extLst>
                </a:gridCol>
              </a:tblGrid>
              <a:tr h="336616">
                <a:tc>
                  <a:txBody>
                    <a:bodyPr/>
                    <a:lstStyle/>
                    <a:p>
                      <a:pPr algn="ctr" rtl="0" fontAlgn="b"/>
                      <a:r>
                        <a:rPr lang="sv-SE" sz="1400" b="1" i="1" u="sng" strike="noStrike">
                          <a:solidFill>
                            <a:srgbClr val="FFFFFF"/>
                          </a:solidFill>
                          <a:effectLst/>
                          <a:latin typeface="Calibri" panose="020F0502020204030204" pitchFamily="34" charset="0"/>
                        </a:rPr>
                        <a:t>Modell</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400" b="1" i="1" u="sng" strike="noStrike" dirty="0">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603941559"/>
                  </a:ext>
                </a:extLst>
              </a:tr>
              <a:tr h="336616">
                <a:tc>
                  <a:txBody>
                    <a:bodyPr/>
                    <a:lstStyle/>
                    <a:p>
                      <a:pPr algn="ctr" rtl="0" fontAlgn="b"/>
                      <a:r>
                        <a:rPr lang="sv-SE" sz="1400" b="1" i="1" u="none" strike="noStrike">
                          <a:solidFill>
                            <a:srgbClr val="000000"/>
                          </a:solidFill>
                          <a:effectLst/>
                          <a:latin typeface="Calibri" panose="020F0502020204030204" pitchFamily="34" charset="0"/>
                        </a:rPr>
                        <a:t>Väska</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rtl="0" fontAlgn="b"/>
                      <a:r>
                        <a:rPr lang="sv-SE" sz="1400" b="0"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1526817"/>
                  </a:ext>
                </a:extLst>
              </a:tr>
              <a:tr h="336616">
                <a:tc>
                  <a:txBody>
                    <a:bodyPr/>
                    <a:lstStyle/>
                    <a:p>
                      <a:pPr algn="ctr" rtl="0" fontAlgn="b"/>
                      <a:r>
                        <a:rPr lang="sv-SE" sz="1400" b="1" i="1" u="none" strike="noStrike">
                          <a:solidFill>
                            <a:srgbClr val="FFFFFF"/>
                          </a:solidFill>
                          <a:effectLst/>
                          <a:latin typeface="Calibri" panose="020F0502020204030204" pitchFamily="34" charset="0"/>
                        </a:rPr>
                        <a:t>Ryggsäck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algn="l" rtl="0" fontAlgn="b"/>
                      <a:r>
                        <a:rPr lang="sv-SE" sz="1400" b="0"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386239"/>
                  </a:ext>
                </a:extLst>
              </a:tr>
            </a:tbl>
          </a:graphicData>
        </a:graphic>
      </p:graphicFrame>
      <p:sp>
        <p:nvSpPr>
          <p:cNvPr id="24" name="Text Box 79"/>
          <p:cNvSpPr txBox="1"/>
          <p:nvPr/>
        </p:nvSpPr>
        <p:spPr>
          <a:xfrm>
            <a:off x="4863109" y="3394336"/>
            <a:ext cx="2013259" cy="11387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30kr.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Siffra:	20kr/st. </a:t>
            </a:r>
          </a:p>
        </p:txBody>
      </p:sp>
      <p:pic>
        <p:nvPicPr>
          <p:cNvPr id="25" name="Picture 2"/>
          <p:cNvPicPr>
            <a:picLocks noChangeAspect="1" noChangeArrowheads="1"/>
          </p:cNvPicPr>
          <p:nvPr/>
        </p:nvPicPr>
        <p:blipFill>
          <a:blip r:embed="rId8"/>
          <a:srcRect/>
          <a:stretch>
            <a:fillRect/>
          </a:stretch>
        </p:blipFill>
        <p:spPr bwMode="auto">
          <a:xfrm rot="19901159">
            <a:off x="3815526" y="2554718"/>
            <a:ext cx="321334" cy="312728"/>
          </a:xfrm>
          <a:prstGeom prst="rect">
            <a:avLst/>
          </a:prstGeom>
          <a:noFill/>
          <a:ln w="9525">
            <a:noFill/>
            <a:miter lim="800000"/>
            <a:headEnd/>
            <a:tailEnd/>
          </a:ln>
          <a:effectLst/>
        </p:spPr>
      </p:pic>
      <p:pic>
        <p:nvPicPr>
          <p:cNvPr id="26" name="Bildobjekt 25"/>
          <p:cNvPicPr>
            <a:picLocks noChangeAspect="1"/>
          </p:cNvPicPr>
          <p:nvPr/>
        </p:nvPicPr>
        <p:blipFill>
          <a:blip r:embed="rId9"/>
          <a:stretch>
            <a:fillRect/>
          </a:stretch>
        </p:blipFill>
        <p:spPr>
          <a:xfrm rot="19807656">
            <a:off x="5218001" y="1900496"/>
            <a:ext cx="429154" cy="134415"/>
          </a:xfrm>
          <a:prstGeom prst="rect">
            <a:avLst/>
          </a:prstGeom>
          <a:noFill/>
        </p:spPr>
      </p:pic>
      <p:pic>
        <p:nvPicPr>
          <p:cNvPr id="31" name="Picture 2"/>
          <p:cNvPicPr>
            <a:picLocks noChangeAspect="1" noChangeArrowheads="1"/>
          </p:cNvPicPr>
          <p:nvPr/>
        </p:nvPicPr>
        <p:blipFill>
          <a:blip r:embed="rId8"/>
          <a:srcRect/>
          <a:stretch>
            <a:fillRect/>
          </a:stretch>
        </p:blipFill>
        <p:spPr bwMode="auto">
          <a:xfrm rot="20409862">
            <a:off x="8047737" y="2183614"/>
            <a:ext cx="321334" cy="312728"/>
          </a:xfrm>
          <a:prstGeom prst="rect">
            <a:avLst/>
          </a:prstGeom>
          <a:noFill/>
          <a:ln w="9525">
            <a:noFill/>
            <a:miter lim="800000"/>
            <a:headEnd/>
            <a:tailEnd/>
          </a:ln>
          <a:effectLst/>
        </p:spPr>
      </p:pic>
      <p:pic>
        <p:nvPicPr>
          <p:cNvPr id="32" name="Bildobjekt 31"/>
          <p:cNvPicPr>
            <a:picLocks noChangeAspect="1"/>
          </p:cNvPicPr>
          <p:nvPr/>
        </p:nvPicPr>
        <p:blipFill>
          <a:blip r:embed="rId9"/>
          <a:stretch>
            <a:fillRect/>
          </a:stretch>
        </p:blipFill>
        <p:spPr>
          <a:xfrm rot="20319886">
            <a:off x="8029338" y="2565192"/>
            <a:ext cx="429154" cy="134415"/>
          </a:xfrm>
          <a:prstGeom prst="rect">
            <a:avLst/>
          </a:prstGeom>
          <a:noFill/>
        </p:spPr>
      </p:pic>
    </p:spTree>
    <p:extLst>
      <p:ext uri="{BB962C8B-B14F-4D97-AF65-F5344CB8AC3E}">
        <p14:creationId xmlns:p14="http://schemas.microsoft.com/office/powerpoint/2010/main" val="1788623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arket.acgaccent.com/GR/d8ebfb85-7644-451c-b1fb-e2b07b03de8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7548" y="277378"/>
            <a:ext cx="4275312" cy="41639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755972" y="459029"/>
            <a:ext cx="5544617" cy="646331"/>
          </a:xfrm>
          <a:prstGeom prst="rect">
            <a:avLst/>
          </a:prstGeom>
          <a:noFill/>
          <a:ln w="9525">
            <a:noFill/>
            <a:miter lim="800000"/>
            <a:headEnd/>
            <a:tailEnd/>
          </a:ln>
        </p:spPr>
        <p:txBody>
          <a:bodyPr wrap="square">
            <a:spAutoFit/>
          </a:bodyPr>
          <a:lstStyle/>
          <a:p>
            <a:r>
              <a:rPr lang="sv-SE" sz="3600" b="1" u="sng" dirty="0" smtClean="0">
                <a:cs typeface="Arial" charset="0"/>
              </a:rPr>
              <a:t>All </a:t>
            </a:r>
            <a:r>
              <a:rPr lang="sv-SE" sz="3600" b="1" u="sng" dirty="0" err="1" smtClean="0">
                <a:cs typeface="Arial" charset="0"/>
              </a:rPr>
              <a:t>Weather</a:t>
            </a:r>
            <a:r>
              <a:rPr lang="sv-SE" sz="3600" b="1" u="sng" dirty="0" smtClean="0">
                <a:cs typeface="Arial" charset="0"/>
              </a:rPr>
              <a:t> </a:t>
            </a:r>
            <a:r>
              <a:rPr lang="sv-SE" sz="3600" b="1" u="sng" dirty="0" err="1" smtClean="0">
                <a:cs typeface="Arial" charset="0"/>
              </a:rPr>
              <a:t>Rain</a:t>
            </a:r>
            <a:r>
              <a:rPr lang="sv-SE" sz="3600" b="1" u="sng" dirty="0" smtClean="0">
                <a:cs typeface="Arial" charset="0"/>
              </a:rPr>
              <a:t> </a:t>
            </a:r>
            <a:r>
              <a:rPr lang="sv-SE" sz="3600" b="1" u="sng" dirty="0" err="1" smtClean="0">
                <a:cs typeface="Arial" charset="0"/>
              </a:rPr>
              <a:t>Jkt</a:t>
            </a:r>
            <a:r>
              <a:rPr lang="sv-SE" sz="3600" b="1" u="sng" dirty="0" smtClean="0">
                <a:cs typeface="Arial" charset="0"/>
              </a:rPr>
              <a:t> </a:t>
            </a:r>
            <a:endParaRPr lang="sv-SE" sz="1400" b="1" u="sng" dirty="0">
              <a:latin typeface="Arial" charset="0"/>
              <a:cs typeface="Arial" charset="0"/>
            </a:endParaRPr>
          </a:p>
        </p:txBody>
      </p:sp>
      <p:pic>
        <p:nvPicPr>
          <p:cNvPr id="17" name="Picture 2" descr="Adidas"/>
          <p:cNvPicPr>
            <a:picLocks noChangeAspect="1" noChangeArrowheads="1"/>
          </p:cNvPicPr>
          <p:nvPr/>
        </p:nvPicPr>
        <p:blipFill>
          <a:blip r:embed="rId3"/>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688883" y="1283796"/>
            <a:ext cx="3353569" cy="707886"/>
          </a:xfrm>
          <a:prstGeom prst="rect">
            <a:avLst/>
          </a:prstGeom>
          <a:noFill/>
        </p:spPr>
        <p:txBody>
          <a:bodyPr wrap="square" rtlCol="0">
            <a:spAutoFit/>
          </a:bodyPr>
          <a:lstStyle/>
          <a:p>
            <a:r>
              <a:rPr lang="sv-SE" sz="800" b="1" dirty="0" smtClean="0"/>
              <a:t>EN T22 AW RAIN JKT</a:t>
            </a:r>
          </a:p>
          <a:p>
            <a:r>
              <a:rPr lang="sv-SE" sz="800" dirty="0"/>
              <a:t>Entrada22 regnjacka med huva har en smal passform. Fickor med dragkedja håller värdesaker säkert skyddade. AEROREADY absorberar fukt så att du håller dig bekväm när livet går på högvarv. Den här produkten är tillverkad av 100% återvunnet material</a:t>
            </a:r>
            <a:r>
              <a:rPr lang="sv-SE" sz="800" dirty="0" smtClean="0"/>
              <a:t>.</a:t>
            </a:r>
          </a:p>
        </p:txBody>
      </p:sp>
      <p:sp>
        <p:nvSpPr>
          <p:cNvPr id="25" name="textruta 24"/>
          <p:cNvSpPr txBox="1"/>
          <p:nvPr/>
        </p:nvSpPr>
        <p:spPr>
          <a:xfrm>
            <a:off x="755576" y="4001170"/>
            <a:ext cx="3870126" cy="600164"/>
          </a:xfrm>
          <a:prstGeom prst="rect">
            <a:avLst/>
          </a:prstGeom>
          <a:noFill/>
        </p:spPr>
        <p:txBody>
          <a:bodyPr wrap="square" rtlCol="0">
            <a:spAutoFit/>
          </a:bodyPr>
          <a:lstStyle/>
          <a:p>
            <a:r>
              <a:rPr lang="sv-SE" sz="1100" b="1" dirty="0" smtClean="0"/>
              <a:t>Jacka   116-164   Art: </a:t>
            </a:r>
            <a:r>
              <a:rPr lang="sv-SE" sz="1100" dirty="0" smtClean="0"/>
              <a:t>IK4014 Op. 619:- </a:t>
            </a:r>
            <a:endParaRPr lang="sv-SE" sz="1100" b="1" dirty="0" smtClean="0">
              <a:solidFill>
                <a:srgbClr val="FF0000"/>
              </a:solidFill>
            </a:endParaRPr>
          </a:p>
          <a:p>
            <a:r>
              <a:rPr lang="sv-SE" sz="1100" b="1" dirty="0" smtClean="0"/>
              <a:t>Jacka   XS-XXL   Art: </a:t>
            </a:r>
            <a:r>
              <a:rPr lang="sv-SE" sz="1100" dirty="0" smtClean="0"/>
              <a:t>IK4010 </a:t>
            </a:r>
            <a:r>
              <a:rPr lang="sv-SE" sz="1100" dirty="0"/>
              <a:t>Op. </a:t>
            </a:r>
            <a:r>
              <a:rPr lang="sv-SE" sz="1100" dirty="0" smtClean="0"/>
              <a:t>669:- </a:t>
            </a:r>
            <a:endParaRPr lang="sv-SE" sz="1100" b="1" dirty="0">
              <a:solidFill>
                <a:srgbClr val="FF0000"/>
              </a:solidFill>
            </a:endParaRPr>
          </a:p>
          <a:p>
            <a:endParaRPr lang="sv-SE" sz="1100" b="1" dirty="0" smtClean="0">
              <a:solidFill>
                <a:srgbClr val="FF0000"/>
              </a:solidFill>
            </a:endParaRP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7</a:t>
            </a:fld>
            <a:endParaRPr lang="sv-SE"/>
          </a:p>
        </p:txBody>
      </p:sp>
      <p:sp>
        <p:nvSpPr>
          <p:cNvPr id="32" name="Text Box 82"/>
          <p:cNvSpPr txBox="1"/>
          <p:nvPr/>
        </p:nvSpPr>
        <p:spPr>
          <a:xfrm>
            <a:off x="688883" y="2454063"/>
            <a:ext cx="2736304" cy="1015663"/>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200" b="1" kern="0" dirty="0" smtClean="0">
                <a:solidFill>
                  <a:schemeClr val="bg1"/>
                </a:solidFill>
                <a:latin typeface="Arial"/>
              </a:rPr>
              <a:t>Jr</a:t>
            </a:r>
            <a:r>
              <a:rPr lang="sv-SE" sz="1200" b="1" kern="0" dirty="0">
                <a:solidFill>
                  <a:schemeClr val="bg1"/>
                </a:solidFill>
                <a:latin typeface="Arial"/>
              </a:rPr>
              <a:t> </a:t>
            </a:r>
            <a:r>
              <a:rPr lang="sv-SE" sz="2400" b="1" kern="0" dirty="0">
                <a:solidFill>
                  <a:schemeClr val="bg1"/>
                </a:solidFill>
                <a:latin typeface="Arial"/>
              </a:rPr>
              <a:t>4</a:t>
            </a:r>
            <a:r>
              <a:rPr lang="sv-SE" sz="2400" b="1" kern="0" dirty="0" smtClean="0">
                <a:solidFill>
                  <a:schemeClr val="bg1"/>
                </a:solidFill>
                <a:latin typeface="Arial"/>
              </a:rPr>
              <a:t>99kr</a:t>
            </a:r>
            <a:r>
              <a:rPr lang="sv-SE" sz="1200" b="1" kern="0" dirty="0" smtClean="0">
                <a:solidFill>
                  <a:schemeClr val="bg1"/>
                </a:solidFill>
                <a:latin typeface="Arial"/>
              </a:rPr>
              <a:t> / per </a:t>
            </a:r>
            <a:r>
              <a:rPr lang="sv-SE" sz="1200" b="1" kern="0" dirty="0" err="1" smtClean="0">
                <a:solidFill>
                  <a:schemeClr val="bg1"/>
                </a:solidFill>
                <a:latin typeface="Arial"/>
              </a:rPr>
              <a:t>Jkt</a:t>
            </a:r>
            <a:r>
              <a:rPr lang="sv-SE" sz="1200" b="1" kern="0" dirty="0" smtClean="0">
                <a:solidFill>
                  <a:schemeClr val="bg1"/>
                </a:solidFill>
                <a:latin typeface="Arial"/>
              </a:rPr>
              <a:t>.</a:t>
            </a:r>
          </a:p>
          <a:p>
            <a:pPr algn="ctr" defTabSz="914400" fontAlgn="auto">
              <a:spcBef>
                <a:spcPts val="0"/>
              </a:spcBef>
              <a:spcAft>
                <a:spcPts val="0"/>
              </a:spcAft>
              <a:defRPr sz="1800" b="0" i="0" u="none" strike="noStrike" kern="0" cap="none" spc="0" baseline="0">
                <a:solidFill>
                  <a:srgbClr val="000000"/>
                </a:solidFill>
                <a:uFillTx/>
              </a:defRPr>
            </a:pPr>
            <a:r>
              <a:rPr lang="sv-SE" sz="1200" b="1" kern="0" dirty="0" smtClean="0">
                <a:solidFill>
                  <a:schemeClr val="bg1"/>
                </a:solidFill>
                <a:latin typeface="Arial"/>
              </a:rPr>
              <a:t>Sr </a:t>
            </a:r>
            <a:r>
              <a:rPr lang="sv-SE" sz="2400" b="1" kern="0" dirty="0">
                <a:solidFill>
                  <a:schemeClr val="bg1"/>
                </a:solidFill>
                <a:latin typeface="Arial"/>
              </a:rPr>
              <a:t>5</a:t>
            </a:r>
            <a:r>
              <a:rPr lang="sv-SE" sz="2400" b="1" kern="0" dirty="0" smtClean="0">
                <a:solidFill>
                  <a:schemeClr val="bg1"/>
                </a:solidFill>
                <a:latin typeface="Arial"/>
              </a:rPr>
              <a:t>39kr</a:t>
            </a:r>
            <a:r>
              <a:rPr lang="sv-SE" sz="1200" b="1" kern="0" dirty="0" smtClean="0">
                <a:solidFill>
                  <a:schemeClr val="bg1"/>
                </a:solidFill>
                <a:latin typeface="Arial"/>
              </a:rPr>
              <a:t> </a:t>
            </a:r>
            <a:r>
              <a:rPr lang="sv-SE" sz="1200" b="1" kern="0" dirty="0">
                <a:solidFill>
                  <a:schemeClr val="bg1"/>
                </a:solidFill>
                <a:latin typeface="Arial"/>
              </a:rPr>
              <a:t>/ per </a:t>
            </a:r>
            <a:r>
              <a:rPr lang="sv-SE" sz="1200" b="1" kern="0" dirty="0" err="1" smtClean="0">
                <a:solidFill>
                  <a:schemeClr val="bg1"/>
                </a:solidFill>
                <a:latin typeface="Arial"/>
              </a:rPr>
              <a:t>Jkt</a:t>
            </a:r>
            <a:r>
              <a:rPr lang="sv-SE" sz="1200" b="1" kern="0" dirty="0" smtClean="0">
                <a:solidFill>
                  <a:schemeClr val="bg1"/>
                </a:solidFill>
                <a:latin typeface="Arial"/>
              </a:rPr>
              <a:t>.</a:t>
            </a:r>
            <a:endParaRPr lang="sv-SE" sz="1200" b="1" dirty="0">
              <a:solidFill>
                <a:schemeClr val="bg1"/>
              </a:solidFill>
              <a:latin typeface="Arial"/>
            </a:endParaRPr>
          </a:p>
        </p:txBody>
      </p:sp>
      <p:pic>
        <p:nvPicPr>
          <p:cNvPr id="22" name="Picture 2"/>
          <p:cNvPicPr>
            <a:picLocks noChangeAspect="1" noChangeArrowheads="1"/>
          </p:cNvPicPr>
          <p:nvPr/>
        </p:nvPicPr>
        <p:blipFill>
          <a:blip r:embed="rId4"/>
          <a:srcRect/>
          <a:stretch>
            <a:fillRect/>
          </a:stretch>
        </p:blipFill>
        <p:spPr bwMode="auto">
          <a:xfrm>
            <a:off x="6607621" y="1533406"/>
            <a:ext cx="345801" cy="336541"/>
          </a:xfrm>
          <a:prstGeom prst="rect">
            <a:avLst/>
          </a:prstGeom>
          <a:noFill/>
          <a:ln w="9525">
            <a:noFill/>
            <a:miter lim="800000"/>
            <a:headEnd/>
            <a:tailEnd/>
          </a:ln>
          <a:effectLst/>
        </p:spPr>
      </p:pic>
      <p:sp>
        <p:nvSpPr>
          <p:cNvPr id="30" name="Text Box 79"/>
          <p:cNvSpPr txBox="1"/>
          <p:nvPr/>
        </p:nvSpPr>
        <p:spPr>
          <a:xfrm>
            <a:off x="6805730" y="2723897"/>
            <a:ext cx="2013259" cy="12772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Stort Namn:	80kr.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Liten Siffra:	20kr/st. </a:t>
            </a:r>
          </a:p>
        </p:txBody>
      </p:sp>
      <p:sp>
        <p:nvSpPr>
          <p:cNvPr id="36" name="Platshållare för sidfot 2"/>
          <p:cNvSpPr>
            <a:spLocks noGrp="1"/>
          </p:cNvSpPr>
          <p:nvPr>
            <p:ph type="ftr" sz="quarter" idx="11"/>
          </p:nvPr>
        </p:nvSpPr>
        <p:spPr>
          <a:xfrm>
            <a:off x="3124200" y="6520259"/>
            <a:ext cx="2895600" cy="365125"/>
          </a:xfrm>
        </p:spPr>
        <p:txBody>
          <a:bodyPr/>
          <a:lstStyle/>
          <a:p>
            <a:r>
              <a:rPr lang="nn-NO" dirty="0" smtClean="0"/>
              <a:t>BK-30 Fotboll Klubbprofil 2024</a:t>
            </a:r>
            <a:endParaRPr lang="sv-SE" dirty="0"/>
          </a:p>
        </p:txBody>
      </p:sp>
      <p:pic>
        <p:nvPicPr>
          <p:cNvPr id="39" name="Bildobjekt 38"/>
          <p:cNvPicPr>
            <a:picLocks noChangeAspect="1"/>
          </p:cNvPicPr>
          <p:nvPr/>
        </p:nvPicPr>
        <p:blipFill rotWithShape="1">
          <a:blip r:embed="rId5">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pic>
        <p:nvPicPr>
          <p:cNvPr id="23" name="Bildobjekt 22"/>
          <p:cNvPicPr>
            <a:picLocks noChangeAspect="1"/>
          </p:cNvPicPr>
          <p:nvPr/>
        </p:nvPicPr>
        <p:blipFill>
          <a:blip r:embed="rId6"/>
          <a:stretch>
            <a:fillRect/>
          </a:stretch>
        </p:blipFill>
        <p:spPr>
          <a:xfrm>
            <a:off x="5552995" y="1815831"/>
            <a:ext cx="342265" cy="107200"/>
          </a:xfrm>
          <a:prstGeom prst="rect">
            <a:avLst/>
          </a:prstGeom>
          <a:noFill/>
        </p:spPr>
      </p:pic>
      <p:graphicFrame>
        <p:nvGraphicFramePr>
          <p:cNvPr id="5" name="Tabell 4"/>
          <p:cNvGraphicFramePr>
            <a:graphicFrameLocks noGrp="1"/>
          </p:cNvGraphicFramePr>
          <p:nvPr>
            <p:extLst>
              <p:ext uri="{D42A27DB-BD31-4B8C-83A1-F6EECF244321}">
                <p14:modId xmlns:p14="http://schemas.microsoft.com/office/powerpoint/2010/main" val="3875055754"/>
              </p:ext>
            </p:extLst>
          </p:nvPr>
        </p:nvGraphicFramePr>
        <p:xfrm>
          <a:off x="687062" y="4690944"/>
          <a:ext cx="3668914" cy="381000"/>
        </p:xfrm>
        <a:graphic>
          <a:graphicData uri="http://schemas.openxmlformats.org/drawingml/2006/table">
            <a:tbl>
              <a:tblPr/>
              <a:tblGrid>
                <a:gridCol w="696629">
                  <a:extLst>
                    <a:ext uri="{9D8B030D-6E8A-4147-A177-3AD203B41FA5}">
                      <a16:colId xmlns:a16="http://schemas.microsoft.com/office/drawing/2014/main" val="2006655924"/>
                    </a:ext>
                  </a:extLst>
                </a:gridCol>
                <a:gridCol w="594457">
                  <a:extLst>
                    <a:ext uri="{9D8B030D-6E8A-4147-A177-3AD203B41FA5}">
                      <a16:colId xmlns:a16="http://schemas.microsoft.com/office/drawing/2014/main" val="208463010"/>
                    </a:ext>
                  </a:extLst>
                </a:gridCol>
                <a:gridCol w="594457">
                  <a:extLst>
                    <a:ext uri="{9D8B030D-6E8A-4147-A177-3AD203B41FA5}">
                      <a16:colId xmlns:a16="http://schemas.microsoft.com/office/drawing/2014/main" val="3975793692"/>
                    </a:ext>
                  </a:extLst>
                </a:gridCol>
                <a:gridCol w="594457">
                  <a:extLst>
                    <a:ext uri="{9D8B030D-6E8A-4147-A177-3AD203B41FA5}">
                      <a16:colId xmlns:a16="http://schemas.microsoft.com/office/drawing/2014/main" val="3864870801"/>
                    </a:ext>
                  </a:extLst>
                </a:gridCol>
                <a:gridCol w="594457">
                  <a:extLst>
                    <a:ext uri="{9D8B030D-6E8A-4147-A177-3AD203B41FA5}">
                      <a16:colId xmlns:a16="http://schemas.microsoft.com/office/drawing/2014/main" val="1297606460"/>
                    </a:ext>
                  </a:extLst>
                </a:gridCol>
                <a:gridCol w="594457">
                  <a:extLst>
                    <a:ext uri="{9D8B030D-6E8A-4147-A177-3AD203B41FA5}">
                      <a16:colId xmlns:a16="http://schemas.microsoft.com/office/drawing/2014/main" val="1907710347"/>
                    </a:ext>
                  </a:extLst>
                </a:gridCol>
              </a:tblGrid>
              <a:tr h="190500">
                <a:tc>
                  <a:txBody>
                    <a:bodyPr/>
                    <a:lstStyle/>
                    <a:p>
                      <a:pPr algn="ctr" rtl="0" fontAlgn="b"/>
                      <a:r>
                        <a:rPr lang="sv-SE" sz="1100" b="1" i="0" u="none" strike="noStrike" dirty="0">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2290822876"/>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260066"/>
                  </a:ext>
                </a:extLst>
              </a:tr>
            </a:tbl>
          </a:graphicData>
        </a:graphic>
      </p:graphicFrame>
      <p:graphicFrame>
        <p:nvGraphicFramePr>
          <p:cNvPr id="6" name="Tabell 5"/>
          <p:cNvGraphicFramePr>
            <a:graphicFrameLocks noGrp="1"/>
          </p:cNvGraphicFramePr>
          <p:nvPr>
            <p:extLst>
              <p:ext uri="{D42A27DB-BD31-4B8C-83A1-F6EECF244321}">
                <p14:modId xmlns:p14="http://schemas.microsoft.com/office/powerpoint/2010/main" val="3977738406"/>
              </p:ext>
            </p:extLst>
          </p:nvPr>
        </p:nvGraphicFramePr>
        <p:xfrm>
          <a:off x="687062" y="5321588"/>
          <a:ext cx="3663630" cy="381000"/>
        </p:xfrm>
        <a:graphic>
          <a:graphicData uri="http://schemas.openxmlformats.org/drawingml/2006/table">
            <a:tbl>
              <a:tblPr/>
              <a:tblGrid>
                <a:gridCol w="598632">
                  <a:extLst>
                    <a:ext uri="{9D8B030D-6E8A-4147-A177-3AD203B41FA5}">
                      <a16:colId xmlns:a16="http://schemas.microsoft.com/office/drawing/2014/main" val="138069806"/>
                    </a:ext>
                  </a:extLst>
                </a:gridCol>
                <a:gridCol w="510833">
                  <a:extLst>
                    <a:ext uri="{9D8B030D-6E8A-4147-A177-3AD203B41FA5}">
                      <a16:colId xmlns:a16="http://schemas.microsoft.com/office/drawing/2014/main" val="948944192"/>
                    </a:ext>
                  </a:extLst>
                </a:gridCol>
                <a:gridCol w="510833">
                  <a:extLst>
                    <a:ext uri="{9D8B030D-6E8A-4147-A177-3AD203B41FA5}">
                      <a16:colId xmlns:a16="http://schemas.microsoft.com/office/drawing/2014/main" val="2820144499"/>
                    </a:ext>
                  </a:extLst>
                </a:gridCol>
                <a:gridCol w="510833">
                  <a:extLst>
                    <a:ext uri="{9D8B030D-6E8A-4147-A177-3AD203B41FA5}">
                      <a16:colId xmlns:a16="http://schemas.microsoft.com/office/drawing/2014/main" val="355490108"/>
                    </a:ext>
                  </a:extLst>
                </a:gridCol>
                <a:gridCol w="510833">
                  <a:extLst>
                    <a:ext uri="{9D8B030D-6E8A-4147-A177-3AD203B41FA5}">
                      <a16:colId xmlns:a16="http://schemas.microsoft.com/office/drawing/2014/main" val="3099483298"/>
                    </a:ext>
                  </a:extLst>
                </a:gridCol>
                <a:gridCol w="510833">
                  <a:extLst>
                    <a:ext uri="{9D8B030D-6E8A-4147-A177-3AD203B41FA5}">
                      <a16:colId xmlns:a16="http://schemas.microsoft.com/office/drawing/2014/main" val="5089571"/>
                    </a:ext>
                  </a:extLst>
                </a:gridCol>
                <a:gridCol w="510833">
                  <a:extLst>
                    <a:ext uri="{9D8B030D-6E8A-4147-A177-3AD203B41FA5}">
                      <a16:colId xmlns:a16="http://schemas.microsoft.com/office/drawing/2014/main" val="421920445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dirty="0">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274986464"/>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9749356"/>
                  </a:ext>
                </a:extLst>
              </a:tr>
            </a:tbl>
          </a:graphicData>
        </a:graphic>
      </p:graphicFrame>
    </p:spTree>
    <p:extLst>
      <p:ext uri="{BB962C8B-B14F-4D97-AF65-F5344CB8AC3E}">
        <p14:creationId xmlns:p14="http://schemas.microsoft.com/office/powerpoint/2010/main" val="3022583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idas Tiro23 Piké Svart"/>
          <p:cNvPicPr>
            <a:picLocks noChangeAspect="1" noChangeArrowheads="1"/>
          </p:cNvPicPr>
          <p:nvPr/>
        </p:nvPicPr>
        <p:blipFill rotWithShape="1">
          <a:blip r:embed="rId2">
            <a:extLst>
              <a:ext uri="{28A0092B-C50C-407E-A947-70E740481C1C}">
                <a14:useLocalDpi xmlns:a14="http://schemas.microsoft.com/office/drawing/2010/main" val="0"/>
              </a:ext>
            </a:extLst>
          </a:blip>
          <a:srcRect l="14607" r="15271"/>
          <a:stretch/>
        </p:blipFill>
        <p:spPr bwMode="auto">
          <a:xfrm>
            <a:off x="4054353" y="543202"/>
            <a:ext cx="2469322" cy="306219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didas Tiro23 Piké Vit"/>
          <p:cNvPicPr>
            <a:picLocks noChangeAspect="1" noChangeArrowheads="1"/>
          </p:cNvPicPr>
          <p:nvPr/>
        </p:nvPicPr>
        <p:blipFill rotWithShape="1">
          <a:blip r:embed="rId3">
            <a:extLst>
              <a:ext uri="{28A0092B-C50C-407E-A947-70E740481C1C}">
                <a14:useLocalDpi xmlns:a14="http://schemas.microsoft.com/office/drawing/2010/main" val="0"/>
              </a:ext>
            </a:extLst>
          </a:blip>
          <a:srcRect l="16799" r="17463"/>
          <a:stretch/>
        </p:blipFill>
        <p:spPr bwMode="auto">
          <a:xfrm>
            <a:off x="1437273" y="675977"/>
            <a:ext cx="2519916" cy="33332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ont View-Photography"/>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50931" y="1454403"/>
            <a:ext cx="2085473" cy="20854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dirty="0">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35495" y="46365"/>
            <a:ext cx="5544617" cy="646331"/>
          </a:xfrm>
          <a:prstGeom prst="rect">
            <a:avLst/>
          </a:prstGeom>
          <a:noFill/>
          <a:ln w="9525">
            <a:noFill/>
            <a:miter lim="800000"/>
            <a:headEnd/>
            <a:tailEnd/>
          </a:ln>
        </p:spPr>
        <p:txBody>
          <a:bodyPr wrap="square">
            <a:spAutoFit/>
          </a:bodyPr>
          <a:lstStyle/>
          <a:p>
            <a:r>
              <a:rPr lang="sv-SE" sz="3600" b="1" u="sng" dirty="0" smtClean="0">
                <a:cs typeface="Arial" charset="0"/>
              </a:rPr>
              <a:t>Resa / Fritid / Ledare </a:t>
            </a:r>
            <a:endParaRPr lang="sv-SE" sz="1400" b="1" u="sng" dirty="0">
              <a:latin typeface="Arial" charset="0"/>
              <a:cs typeface="Arial" charset="0"/>
            </a:endParaRPr>
          </a:p>
        </p:txBody>
      </p:sp>
      <p:pic>
        <p:nvPicPr>
          <p:cNvPr id="17" name="Picture 2" descr="Adidas"/>
          <p:cNvPicPr>
            <a:picLocks noChangeAspect="1" noChangeArrowheads="1"/>
          </p:cNvPicPr>
          <p:nvPr/>
        </p:nvPicPr>
        <p:blipFill>
          <a:blip r:embed="rId6"/>
          <a:srcRect/>
          <a:stretch>
            <a:fillRect/>
          </a:stretch>
        </p:blipFill>
        <p:spPr bwMode="auto">
          <a:xfrm>
            <a:off x="7747045" y="5891145"/>
            <a:ext cx="792088" cy="562191"/>
          </a:xfrm>
          <a:prstGeom prst="rect">
            <a:avLst/>
          </a:prstGeom>
          <a:noFill/>
          <a:ln w="9525">
            <a:noFill/>
            <a:miter lim="800000"/>
            <a:headEnd/>
            <a:tailEnd/>
          </a:ln>
        </p:spPr>
      </p:pic>
      <p:sp>
        <p:nvSpPr>
          <p:cNvPr id="19" name="textruta 18"/>
          <p:cNvSpPr txBox="1"/>
          <p:nvPr/>
        </p:nvSpPr>
        <p:spPr>
          <a:xfrm>
            <a:off x="35496" y="720208"/>
            <a:ext cx="3353569" cy="954107"/>
          </a:xfrm>
          <a:prstGeom prst="rect">
            <a:avLst/>
          </a:prstGeom>
          <a:noFill/>
        </p:spPr>
        <p:txBody>
          <a:bodyPr wrap="square" rtlCol="0">
            <a:spAutoFit/>
          </a:bodyPr>
          <a:lstStyle/>
          <a:p>
            <a:r>
              <a:rPr lang="sv-SE" sz="800" b="1" dirty="0" smtClean="0"/>
              <a:t>Tiro23L Polo </a:t>
            </a:r>
            <a:r>
              <a:rPr lang="sv-SE" sz="800" dirty="0" smtClean="0"/>
              <a:t>(65% </a:t>
            </a:r>
            <a:r>
              <a:rPr lang="sv-SE" sz="800" dirty="0" err="1" smtClean="0"/>
              <a:t>rec</a:t>
            </a:r>
            <a:r>
              <a:rPr lang="sv-SE" sz="800" dirty="0" smtClean="0"/>
              <a:t> polyester / 35% bomull</a:t>
            </a:r>
            <a:r>
              <a:rPr lang="sv-SE" sz="800" b="1" dirty="0" smtClean="0"/>
              <a:t>)</a:t>
            </a:r>
          </a:p>
          <a:p>
            <a:endParaRPr lang="sv-SE" sz="800" b="1" dirty="0"/>
          </a:p>
          <a:p>
            <a:r>
              <a:rPr lang="sv-SE" sz="800" dirty="0"/>
              <a:t>Svart: JR= </a:t>
            </a:r>
            <a:r>
              <a:rPr lang="sv-SE" sz="800" dirty="0" smtClean="0"/>
              <a:t>HK8054</a:t>
            </a:r>
            <a:r>
              <a:rPr lang="sv-SE" sz="800" dirty="0"/>
              <a:t>	</a:t>
            </a:r>
            <a:r>
              <a:rPr lang="sv-SE" sz="800" dirty="0" smtClean="0"/>
              <a:t>SR= HK8051</a:t>
            </a:r>
          </a:p>
          <a:p>
            <a:r>
              <a:rPr lang="sv-SE" sz="800" dirty="0" smtClean="0"/>
              <a:t>Vit:     </a:t>
            </a:r>
            <a:r>
              <a:rPr lang="sv-SE" sz="800" dirty="0"/>
              <a:t>JR= </a:t>
            </a:r>
            <a:r>
              <a:rPr lang="sv-SE" sz="800" dirty="0" smtClean="0"/>
              <a:t>IC4576 SR</a:t>
            </a:r>
            <a:r>
              <a:rPr lang="sv-SE" sz="800" dirty="0"/>
              <a:t>= </a:t>
            </a:r>
            <a:r>
              <a:rPr lang="sv-SE" sz="800" dirty="0" smtClean="0"/>
              <a:t>IC4575</a:t>
            </a:r>
          </a:p>
          <a:p>
            <a:endParaRPr lang="sv-SE" sz="800" dirty="0"/>
          </a:p>
          <a:p>
            <a:r>
              <a:rPr lang="sv-SE" sz="800" dirty="0" smtClean="0"/>
              <a:t>Ord. Pris Jr= 399kr</a:t>
            </a:r>
          </a:p>
          <a:p>
            <a:r>
              <a:rPr lang="sv-SE" sz="800" dirty="0" smtClean="0"/>
              <a:t>Ord. Pris Sr= 469kr </a:t>
            </a:r>
            <a:endParaRPr lang="sv-SE" sz="800" dirty="0"/>
          </a:p>
        </p:txBody>
      </p:sp>
      <p:sp>
        <p:nvSpPr>
          <p:cNvPr id="3" name="Platshållare för bildnummer 2"/>
          <p:cNvSpPr>
            <a:spLocks noGrp="1"/>
          </p:cNvSpPr>
          <p:nvPr>
            <p:ph type="sldNum" sz="quarter" idx="12"/>
          </p:nvPr>
        </p:nvSpPr>
        <p:spPr/>
        <p:txBody>
          <a:bodyPr/>
          <a:lstStyle/>
          <a:p>
            <a:fld id="{8F11AC11-BD87-4BD5-95EE-E4800EF1B715}" type="slidenum">
              <a:rPr lang="sv-SE" smtClean="0"/>
              <a:pPr/>
              <a:t>8</a:t>
            </a:fld>
            <a:endParaRPr lang="sv-SE"/>
          </a:p>
        </p:txBody>
      </p:sp>
      <p:sp>
        <p:nvSpPr>
          <p:cNvPr id="35" name="textruta 34"/>
          <p:cNvSpPr txBox="1"/>
          <p:nvPr/>
        </p:nvSpPr>
        <p:spPr>
          <a:xfrm>
            <a:off x="6156176" y="2601308"/>
            <a:ext cx="3353569" cy="830997"/>
          </a:xfrm>
          <a:prstGeom prst="rect">
            <a:avLst/>
          </a:prstGeom>
          <a:noFill/>
        </p:spPr>
        <p:txBody>
          <a:bodyPr wrap="square" rtlCol="0">
            <a:spAutoFit/>
          </a:bodyPr>
          <a:lstStyle/>
          <a:p>
            <a:r>
              <a:rPr lang="sv-SE" sz="800" b="1" dirty="0" smtClean="0"/>
              <a:t>Tiro23L TR Shorts</a:t>
            </a:r>
            <a:endParaRPr lang="sv-SE" sz="800" b="1" dirty="0"/>
          </a:p>
          <a:p>
            <a:r>
              <a:rPr lang="sv-SE" sz="800" dirty="0"/>
              <a:t>JR= </a:t>
            </a:r>
            <a:r>
              <a:rPr lang="sv-SE" sz="800" dirty="0" smtClean="0"/>
              <a:t>HS0325</a:t>
            </a:r>
            <a:r>
              <a:rPr lang="sv-SE" sz="800" dirty="0"/>
              <a:t>	</a:t>
            </a:r>
          </a:p>
          <a:p>
            <a:r>
              <a:rPr lang="sv-SE" sz="800" dirty="0" smtClean="0"/>
              <a:t>SR</a:t>
            </a:r>
            <a:r>
              <a:rPr lang="sv-SE" sz="800" dirty="0"/>
              <a:t>= </a:t>
            </a:r>
            <a:r>
              <a:rPr lang="sv-SE" sz="800" dirty="0" smtClean="0"/>
              <a:t>HS0319</a:t>
            </a:r>
          </a:p>
          <a:p>
            <a:endParaRPr lang="sv-SE" sz="800" dirty="0"/>
          </a:p>
          <a:p>
            <a:r>
              <a:rPr lang="sv-SE" sz="800" dirty="0" smtClean="0"/>
              <a:t>Ord. Pris Jr= 289kr</a:t>
            </a:r>
          </a:p>
          <a:p>
            <a:r>
              <a:rPr lang="sv-SE" sz="800" dirty="0" smtClean="0"/>
              <a:t>Ord. Pris Sr= 349kr</a:t>
            </a:r>
          </a:p>
        </p:txBody>
      </p:sp>
      <p:sp>
        <p:nvSpPr>
          <p:cNvPr id="37" name="Text Box 82"/>
          <p:cNvSpPr txBox="1"/>
          <p:nvPr/>
        </p:nvSpPr>
        <p:spPr>
          <a:xfrm>
            <a:off x="24912" y="3356992"/>
            <a:ext cx="2170824" cy="600164"/>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err="1" smtClean="0">
                <a:solidFill>
                  <a:schemeClr val="bg1"/>
                </a:solidFill>
                <a:latin typeface="Arial"/>
              </a:rPr>
              <a:t>Pikè</a:t>
            </a:r>
            <a:r>
              <a:rPr lang="sv-SE" sz="1100" b="1" kern="0" dirty="0" smtClean="0">
                <a:solidFill>
                  <a:schemeClr val="bg1"/>
                </a:solidFill>
                <a:latin typeface="Arial"/>
              </a:rPr>
              <a:t> Jr 319kr / st.</a:t>
            </a:r>
          </a:p>
          <a:p>
            <a:pPr algn="ctr" defTabSz="914400" fontAlgn="auto">
              <a:spcBef>
                <a:spcPts val="0"/>
              </a:spcBef>
              <a:spcAft>
                <a:spcPts val="0"/>
              </a:spcAft>
              <a:defRPr sz="1800" b="0" i="0" u="none" strike="noStrike" kern="0" cap="none" spc="0" baseline="0">
                <a:solidFill>
                  <a:srgbClr val="000000"/>
                </a:solidFill>
                <a:uFillTx/>
              </a:defRPr>
            </a:pPr>
            <a:r>
              <a:rPr lang="sv-SE" sz="1100" b="1" kern="0" dirty="0" err="1" smtClean="0">
                <a:solidFill>
                  <a:schemeClr val="bg1"/>
                </a:solidFill>
                <a:latin typeface="Arial"/>
              </a:rPr>
              <a:t>Pikè</a:t>
            </a:r>
            <a:r>
              <a:rPr lang="sv-SE" sz="1100" b="1" kern="0" dirty="0" smtClean="0">
                <a:solidFill>
                  <a:schemeClr val="bg1"/>
                </a:solidFill>
                <a:latin typeface="Arial"/>
              </a:rPr>
              <a:t> Sr 379kr </a:t>
            </a:r>
            <a:r>
              <a:rPr lang="sv-SE" sz="1100" b="1" kern="0" dirty="0">
                <a:solidFill>
                  <a:schemeClr val="bg1"/>
                </a:solidFill>
                <a:latin typeface="Arial"/>
              </a:rPr>
              <a:t>/ s</a:t>
            </a:r>
            <a:r>
              <a:rPr lang="sv-SE" sz="1100" b="1" kern="0" dirty="0" smtClean="0">
                <a:solidFill>
                  <a:schemeClr val="bg1"/>
                </a:solidFill>
                <a:latin typeface="Arial"/>
              </a:rPr>
              <a:t>t.</a:t>
            </a:r>
            <a:endParaRPr lang="sv-SE" sz="1100" b="1" dirty="0">
              <a:solidFill>
                <a:schemeClr val="bg1"/>
              </a:solidFill>
              <a:latin typeface="Arial"/>
            </a:endParaRPr>
          </a:p>
        </p:txBody>
      </p:sp>
      <p:sp>
        <p:nvSpPr>
          <p:cNvPr id="38" name="Text Box 82"/>
          <p:cNvSpPr txBox="1"/>
          <p:nvPr/>
        </p:nvSpPr>
        <p:spPr>
          <a:xfrm>
            <a:off x="7236855" y="3723093"/>
            <a:ext cx="1713624" cy="600164"/>
          </a:xfrm>
          <a:prstGeom prst="rect">
            <a:avLst/>
          </a:prstGeom>
          <a:solidFill>
            <a:srgbClr val="FF0000"/>
          </a:solidFill>
          <a:ln w="15875">
            <a:solidFill>
              <a:schemeClr val="tx1"/>
            </a:solid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BK30 Teampris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1" kern="0" dirty="0" smtClean="0">
                <a:solidFill>
                  <a:schemeClr val="bg1"/>
                </a:solidFill>
                <a:latin typeface="Arial"/>
              </a:rPr>
              <a:t>Shorts Jr 239kr</a:t>
            </a:r>
          </a:p>
          <a:p>
            <a:pPr algn="ctr" defTabSz="914400" fontAlgn="auto">
              <a:spcBef>
                <a:spcPts val="0"/>
              </a:spcBef>
              <a:spcAft>
                <a:spcPts val="0"/>
              </a:spcAft>
              <a:defRPr sz="1800" b="0" i="0" u="none" strike="noStrike" kern="0" cap="none" spc="0" baseline="0">
                <a:solidFill>
                  <a:srgbClr val="000000"/>
                </a:solidFill>
                <a:uFillTx/>
              </a:defRPr>
            </a:pPr>
            <a:r>
              <a:rPr lang="sv-SE" sz="1100" b="1" kern="0" dirty="0" smtClean="0">
                <a:solidFill>
                  <a:schemeClr val="bg1"/>
                </a:solidFill>
                <a:latin typeface="Arial"/>
              </a:rPr>
              <a:t>Shorts Sr 279kr</a:t>
            </a:r>
            <a:endParaRPr lang="sv-SE" sz="1100" b="1" dirty="0">
              <a:solidFill>
                <a:schemeClr val="bg1"/>
              </a:solidFill>
              <a:latin typeface="Arial"/>
            </a:endParaRPr>
          </a:p>
        </p:txBody>
      </p:sp>
      <p:pic>
        <p:nvPicPr>
          <p:cNvPr id="22" name="Picture 2"/>
          <p:cNvPicPr>
            <a:picLocks noChangeAspect="1" noChangeArrowheads="1"/>
          </p:cNvPicPr>
          <p:nvPr/>
        </p:nvPicPr>
        <p:blipFill>
          <a:blip r:embed="rId7"/>
          <a:srcRect/>
          <a:stretch>
            <a:fillRect/>
          </a:stretch>
        </p:blipFill>
        <p:spPr bwMode="auto">
          <a:xfrm>
            <a:off x="2987060" y="1411129"/>
            <a:ext cx="252028" cy="245279"/>
          </a:xfrm>
          <a:prstGeom prst="rect">
            <a:avLst/>
          </a:prstGeom>
          <a:noFill/>
          <a:ln w="9525">
            <a:noFill/>
            <a:miter lim="800000"/>
            <a:headEnd/>
            <a:tailEnd/>
          </a:ln>
          <a:effectLst/>
        </p:spPr>
      </p:pic>
      <p:sp>
        <p:nvSpPr>
          <p:cNvPr id="25" name="Text Box 79"/>
          <p:cNvSpPr txBox="1"/>
          <p:nvPr/>
        </p:nvSpPr>
        <p:spPr>
          <a:xfrm>
            <a:off x="4161808" y="3309650"/>
            <a:ext cx="2013259" cy="11387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30kr.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Liten Siffra:	20kr/st. </a:t>
            </a:r>
          </a:p>
        </p:txBody>
      </p:sp>
      <p:sp>
        <p:nvSpPr>
          <p:cNvPr id="27" name="Platshållare för sidfot 13"/>
          <p:cNvSpPr>
            <a:spLocks noGrp="1"/>
          </p:cNvSpPr>
          <p:nvPr>
            <p:ph type="ftr" sz="quarter" idx="11"/>
          </p:nvPr>
        </p:nvSpPr>
        <p:spPr>
          <a:xfrm>
            <a:off x="3124200" y="6538912"/>
            <a:ext cx="2895600" cy="365125"/>
          </a:xfrm>
        </p:spPr>
        <p:txBody>
          <a:bodyPr/>
          <a:lstStyle/>
          <a:p>
            <a:r>
              <a:rPr lang="nn-NO" sz="1100" dirty="0" smtClean="0"/>
              <a:t>BK-30 Fotboll Klubbprofil 2024</a:t>
            </a:r>
            <a:endParaRPr lang="sv-SE" sz="1100" dirty="0"/>
          </a:p>
        </p:txBody>
      </p:sp>
      <p:pic>
        <p:nvPicPr>
          <p:cNvPr id="30" name="Bildobjekt 29"/>
          <p:cNvPicPr>
            <a:picLocks noChangeAspect="1"/>
          </p:cNvPicPr>
          <p:nvPr/>
        </p:nvPicPr>
        <p:blipFill rotWithShape="1">
          <a:blip r:embed="rId8">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pic>
        <p:nvPicPr>
          <p:cNvPr id="29" name="Bildobjekt 28"/>
          <p:cNvPicPr>
            <a:picLocks noChangeAspect="1"/>
          </p:cNvPicPr>
          <p:nvPr/>
        </p:nvPicPr>
        <p:blipFill>
          <a:blip r:embed="rId9"/>
          <a:stretch>
            <a:fillRect/>
          </a:stretch>
        </p:blipFill>
        <p:spPr>
          <a:xfrm>
            <a:off x="2145545" y="1598013"/>
            <a:ext cx="314649" cy="98551"/>
          </a:xfrm>
          <a:prstGeom prst="rect">
            <a:avLst/>
          </a:prstGeom>
          <a:noFill/>
        </p:spPr>
      </p:pic>
      <p:graphicFrame>
        <p:nvGraphicFramePr>
          <p:cNvPr id="8" name="Tabell 7"/>
          <p:cNvGraphicFramePr>
            <a:graphicFrameLocks noGrp="1"/>
          </p:cNvGraphicFramePr>
          <p:nvPr>
            <p:extLst>
              <p:ext uri="{D42A27DB-BD31-4B8C-83A1-F6EECF244321}">
                <p14:modId xmlns:p14="http://schemas.microsoft.com/office/powerpoint/2010/main" val="2744137449"/>
              </p:ext>
            </p:extLst>
          </p:nvPr>
        </p:nvGraphicFramePr>
        <p:xfrm>
          <a:off x="9485" y="4143807"/>
          <a:ext cx="4058457" cy="762000"/>
        </p:xfrm>
        <a:graphic>
          <a:graphicData uri="http://schemas.openxmlformats.org/drawingml/2006/table">
            <a:tbl>
              <a:tblPr/>
              <a:tblGrid>
                <a:gridCol w="663147">
                  <a:extLst>
                    <a:ext uri="{9D8B030D-6E8A-4147-A177-3AD203B41FA5}">
                      <a16:colId xmlns:a16="http://schemas.microsoft.com/office/drawing/2014/main" val="3023876376"/>
                    </a:ext>
                  </a:extLst>
                </a:gridCol>
                <a:gridCol w="565885">
                  <a:extLst>
                    <a:ext uri="{9D8B030D-6E8A-4147-A177-3AD203B41FA5}">
                      <a16:colId xmlns:a16="http://schemas.microsoft.com/office/drawing/2014/main" val="622089020"/>
                    </a:ext>
                  </a:extLst>
                </a:gridCol>
                <a:gridCol w="565885">
                  <a:extLst>
                    <a:ext uri="{9D8B030D-6E8A-4147-A177-3AD203B41FA5}">
                      <a16:colId xmlns:a16="http://schemas.microsoft.com/office/drawing/2014/main" val="3311521512"/>
                    </a:ext>
                  </a:extLst>
                </a:gridCol>
                <a:gridCol w="565885">
                  <a:extLst>
                    <a:ext uri="{9D8B030D-6E8A-4147-A177-3AD203B41FA5}">
                      <a16:colId xmlns:a16="http://schemas.microsoft.com/office/drawing/2014/main" val="128502297"/>
                    </a:ext>
                  </a:extLst>
                </a:gridCol>
                <a:gridCol w="565885">
                  <a:extLst>
                    <a:ext uri="{9D8B030D-6E8A-4147-A177-3AD203B41FA5}">
                      <a16:colId xmlns:a16="http://schemas.microsoft.com/office/drawing/2014/main" val="1695447138"/>
                    </a:ext>
                  </a:extLst>
                </a:gridCol>
                <a:gridCol w="565885">
                  <a:extLst>
                    <a:ext uri="{9D8B030D-6E8A-4147-A177-3AD203B41FA5}">
                      <a16:colId xmlns:a16="http://schemas.microsoft.com/office/drawing/2014/main" val="432748514"/>
                    </a:ext>
                  </a:extLst>
                </a:gridCol>
                <a:gridCol w="565885">
                  <a:extLst>
                    <a:ext uri="{9D8B030D-6E8A-4147-A177-3AD203B41FA5}">
                      <a16:colId xmlns:a16="http://schemas.microsoft.com/office/drawing/2014/main" val="1787291817"/>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140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152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176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2363204430"/>
                  </a:ext>
                </a:extLst>
              </a:tr>
              <a:tr h="190500">
                <a:tc>
                  <a:txBody>
                    <a:bodyPr/>
                    <a:lstStyle/>
                    <a:p>
                      <a:pPr algn="ctr" rtl="0" fontAlgn="b"/>
                      <a:r>
                        <a:rPr lang="sv-SE" sz="1000" b="1" i="1" u="none" strike="noStrike" dirty="0">
                          <a:solidFill>
                            <a:srgbClr val="000000"/>
                          </a:solidFill>
                          <a:effectLst/>
                          <a:latin typeface="Calibri" panose="020F0502020204030204" pitchFamily="34" charset="0"/>
                        </a:rPr>
                        <a:t>Polo </a:t>
                      </a:r>
                      <a:r>
                        <a:rPr lang="sv-SE" sz="1000" b="1" i="1" u="none" strike="noStrike" dirty="0" smtClean="0">
                          <a:solidFill>
                            <a:srgbClr val="000000"/>
                          </a:solidFill>
                          <a:effectLst/>
                          <a:latin typeface="Calibri" panose="020F0502020204030204" pitchFamily="34" charset="0"/>
                        </a:rPr>
                        <a:t>Vit</a:t>
                      </a:r>
                      <a:endParaRPr lang="sv-SE" sz="1000" b="1" i="1"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1595496"/>
                  </a:ext>
                </a:extLst>
              </a:tr>
              <a:tr h="190500">
                <a:tc>
                  <a:txBody>
                    <a:bodyPr/>
                    <a:lstStyle/>
                    <a:p>
                      <a:pPr algn="ctr" rtl="0" fontAlgn="b"/>
                      <a:r>
                        <a:rPr lang="sv-SE" sz="1000" b="1" i="1" u="none" strike="noStrike">
                          <a:solidFill>
                            <a:srgbClr val="FFFFFF"/>
                          </a:solidFill>
                          <a:effectLst/>
                          <a:latin typeface="Calibri" panose="020F0502020204030204" pitchFamily="34" charset="0"/>
                        </a:rPr>
                        <a:t>Polo Svart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9452331"/>
                  </a:ext>
                </a:extLst>
              </a:tr>
              <a:tr h="190500">
                <a:tc>
                  <a:txBody>
                    <a:bodyPr/>
                    <a:lstStyle/>
                    <a:p>
                      <a:pPr algn="ctr" rtl="0" fontAlgn="b"/>
                      <a:r>
                        <a:rPr lang="sv-SE" sz="1000" b="1" i="1" u="none" strike="noStrike">
                          <a:solidFill>
                            <a:srgbClr val="FFFFFF"/>
                          </a:solidFill>
                          <a:effectLst/>
                          <a:latin typeface="Calibri" panose="020F0502020204030204" pitchFamily="34" charset="0"/>
                        </a:rPr>
                        <a:t>Shorts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713574"/>
                  </a:ext>
                </a:extLst>
              </a:tr>
            </a:tbl>
          </a:graphicData>
        </a:graphic>
      </p:graphicFrame>
      <p:graphicFrame>
        <p:nvGraphicFramePr>
          <p:cNvPr id="11" name="Tabell 10"/>
          <p:cNvGraphicFramePr>
            <a:graphicFrameLocks noGrp="1"/>
          </p:cNvGraphicFramePr>
          <p:nvPr>
            <p:extLst>
              <p:ext uri="{D42A27DB-BD31-4B8C-83A1-F6EECF244321}">
                <p14:modId xmlns:p14="http://schemas.microsoft.com/office/powerpoint/2010/main" val="2616124030"/>
              </p:ext>
            </p:extLst>
          </p:nvPr>
        </p:nvGraphicFramePr>
        <p:xfrm>
          <a:off x="0" y="5115272"/>
          <a:ext cx="4092983" cy="762000"/>
        </p:xfrm>
        <a:graphic>
          <a:graphicData uri="http://schemas.openxmlformats.org/drawingml/2006/table">
            <a:tbl>
              <a:tblPr/>
              <a:tblGrid>
                <a:gridCol w="586949">
                  <a:extLst>
                    <a:ext uri="{9D8B030D-6E8A-4147-A177-3AD203B41FA5}">
                      <a16:colId xmlns:a16="http://schemas.microsoft.com/office/drawing/2014/main" val="639089639"/>
                    </a:ext>
                  </a:extLst>
                </a:gridCol>
                <a:gridCol w="500862">
                  <a:extLst>
                    <a:ext uri="{9D8B030D-6E8A-4147-A177-3AD203B41FA5}">
                      <a16:colId xmlns:a16="http://schemas.microsoft.com/office/drawing/2014/main" val="3822885346"/>
                    </a:ext>
                  </a:extLst>
                </a:gridCol>
                <a:gridCol w="500862">
                  <a:extLst>
                    <a:ext uri="{9D8B030D-6E8A-4147-A177-3AD203B41FA5}">
                      <a16:colId xmlns:a16="http://schemas.microsoft.com/office/drawing/2014/main" val="2104987674"/>
                    </a:ext>
                  </a:extLst>
                </a:gridCol>
                <a:gridCol w="500862">
                  <a:extLst>
                    <a:ext uri="{9D8B030D-6E8A-4147-A177-3AD203B41FA5}">
                      <a16:colId xmlns:a16="http://schemas.microsoft.com/office/drawing/2014/main" val="2449550332"/>
                    </a:ext>
                  </a:extLst>
                </a:gridCol>
                <a:gridCol w="500862">
                  <a:extLst>
                    <a:ext uri="{9D8B030D-6E8A-4147-A177-3AD203B41FA5}">
                      <a16:colId xmlns:a16="http://schemas.microsoft.com/office/drawing/2014/main" val="2194423402"/>
                    </a:ext>
                  </a:extLst>
                </a:gridCol>
                <a:gridCol w="500862">
                  <a:extLst>
                    <a:ext uri="{9D8B030D-6E8A-4147-A177-3AD203B41FA5}">
                      <a16:colId xmlns:a16="http://schemas.microsoft.com/office/drawing/2014/main" val="3232106851"/>
                    </a:ext>
                  </a:extLst>
                </a:gridCol>
                <a:gridCol w="500862">
                  <a:extLst>
                    <a:ext uri="{9D8B030D-6E8A-4147-A177-3AD203B41FA5}">
                      <a16:colId xmlns:a16="http://schemas.microsoft.com/office/drawing/2014/main" val="4064054126"/>
                    </a:ext>
                  </a:extLst>
                </a:gridCol>
                <a:gridCol w="500862">
                  <a:extLst>
                    <a:ext uri="{9D8B030D-6E8A-4147-A177-3AD203B41FA5}">
                      <a16:colId xmlns:a16="http://schemas.microsoft.com/office/drawing/2014/main" val="3967088427"/>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0" u="none" strike="noStrike">
                          <a:solidFill>
                            <a:srgbClr val="FFFFFF"/>
                          </a:solidFill>
                          <a:effectLst/>
                          <a:latin typeface="Calibri" panose="020F0502020204030204" pitchFamily="34" charset="0"/>
                        </a:rPr>
                        <a:t>XXXL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1616013193"/>
                  </a:ext>
                </a:extLst>
              </a:tr>
              <a:tr h="190500">
                <a:tc>
                  <a:txBody>
                    <a:bodyPr/>
                    <a:lstStyle/>
                    <a:p>
                      <a:pPr algn="ctr" rtl="0" fontAlgn="b"/>
                      <a:r>
                        <a:rPr lang="sv-SE" sz="1000" b="1" i="1" u="none" strike="noStrike" dirty="0">
                          <a:solidFill>
                            <a:srgbClr val="000000"/>
                          </a:solidFill>
                          <a:effectLst/>
                          <a:latin typeface="Calibri" panose="020F0502020204030204" pitchFamily="34" charset="0"/>
                        </a:rPr>
                        <a:t>Polo </a:t>
                      </a:r>
                      <a:r>
                        <a:rPr lang="sv-SE" sz="1000" b="1" i="1" u="none" strike="noStrike" dirty="0" smtClean="0">
                          <a:solidFill>
                            <a:srgbClr val="000000"/>
                          </a:solidFill>
                          <a:effectLst/>
                          <a:latin typeface="Calibri" panose="020F0502020204030204" pitchFamily="34" charset="0"/>
                        </a:rPr>
                        <a:t>Vit</a:t>
                      </a:r>
                      <a:endParaRPr lang="sv-SE" sz="1000" b="1" i="1"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5891845"/>
                  </a:ext>
                </a:extLst>
              </a:tr>
              <a:tr h="190500">
                <a:tc>
                  <a:txBody>
                    <a:bodyPr/>
                    <a:lstStyle/>
                    <a:p>
                      <a:pPr algn="ctr" rtl="0" fontAlgn="b"/>
                      <a:r>
                        <a:rPr lang="sv-SE" sz="1000" b="1" i="1" u="none" strike="noStrike">
                          <a:solidFill>
                            <a:srgbClr val="FFFFFF"/>
                          </a:solidFill>
                          <a:effectLst/>
                          <a:latin typeface="Calibri" panose="020F0502020204030204" pitchFamily="34" charset="0"/>
                        </a:rPr>
                        <a:t>Polo Svart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2556083"/>
                  </a:ext>
                </a:extLst>
              </a:tr>
              <a:tr h="190500">
                <a:tc>
                  <a:txBody>
                    <a:bodyPr/>
                    <a:lstStyle/>
                    <a:p>
                      <a:pPr algn="ctr" rtl="0" fontAlgn="b"/>
                      <a:r>
                        <a:rPr lang="sv-SE" sz="1000" b="1" i="1" u="none" strike="noStrike">
                          <a:solidFill>
                            <a:srgbClr val="FFFFFF"/>
                          </a:solidFill>
                          <a:effectLst/>
                          <a:latin typeface="Calibri" panose="020F0502020204030204" pitchFamily="34" charset="0"/>
                        </a:rPr>
                        <a:t>Shorts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11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4480658"/>
                  </a:ext>
                </a:extLst>
              </a:tr>
            </a:tbl>
          </a:graphicData>
        </a:graphic>
      </p:graphicFrame>
      <p:sp>
        <p:nvSpPr>
          <p:cNvPr id="26" name="Text Box 82"/>
          <p:cNvSpPr txBox="1"/>
          <p:nvPr/>
        </p:nvSpPr>
        <p:spPr>
          <a:xfrm>
            <a:off x="3736318" y="2306637"/>
            <a:ext cx="636069" cy="200055"/>
          </a:xfrm>
          <a:prstGeom prst="rect">
            <a:avLst/>
          </a:prstGeom>
          <a:solidFill>
            <a:srgbClr val="FFFF00"/>
          </a:solidFill>
          <a:ln>
            <a:solidFill>
              <a:schemeClr val="tx1"/>
            </a:solidFill>
          </a:ln>
        </p:spPr>
        <p:txBody>
          <a:bodyPr vert="horz" wrap="square" lIns="91440" tIns="45720" rIns="91440" bIns="45720" anchor="t" anchorCtr="0" compatLnSpc="1">
            <a:spAutoFit/>
          </a:bodyPr>
          <a:lstStyle/>
          <a:p>
            <a:pPr algn="ctr" defTabSz="914400" fontAlgn="auto">
              <a:spcBef>
                <a:spcPts val="0"/>
              </a:spcBef>
              <a:spcAft>
                <a:spcPts val="0"/>
              </a:spcAft>
              <a:defRPr sz="1800" b="0" i="0" u="none" strike="noStrike" kern="0" cap="none" spc="0" baseline="0">
                <a:solidFill>
                  <a:srgbClr val="000000"/>
                </a:solidFill>
                <a:uFillTx/>
              </a:defRPr>
            </a:pPr>
            <a:r>
              <a:rPr lang="sv-SE" sz="700" b="1" kern="0" dirty="0" smtClean="0">
                <a:latin typeface="Arial"/>
              </a:rPr>
              <a:t>Nyhet</a:t>
            </a:r>
            <a:endParaRPr lang="sv-SE" sz="700" b="1" dirty="0">
              <a:latin typeface="Arial"/>
            </a:endParaRPr>
          </a:p>
        </p:txBody>
      </p:sp>
      <p:pic>
        <p:nvPicPr>
          <p:cNvPr id="41" name="Bildobjekt 40"/>
          <p:cNvPicPr>
            <a:picLocks noChangeAspect="1"/>
          </p:cNvPicPr>
          <p:nvPr/>
        </p:nvPicPr>
        <p:blipFill>
          <a:blip r:embed="rId9"/>
          <a:stretch>
            <a:fillRect/>
          </a:stretch>
        </p:blipFill>
        <p:spPr>
          <a:xfrm>
            <a:off x="4716016" y="1405127"/>
            <a:ext cx="314649" cy="98551"/>
          </a:xfrm>
          <a:prstGeom prst="rect">
            <a:avLst/>
          </a:prstGeom>
          <a:noFill/>
        </p:spPr>
      </p:pic>
      <p:pic>
        <p:nvPicPr>
          <p:cNvPr id="42" name="Bildobjekt 41"/>
          <p:cNvPicPr>
            <a:picLocks noChangeAspect="1"/>
          </p:cNvPicPr>
          <p:nvPr/>
        </p:nvPicPr>
        <p:blipFill rotWithShape="1">
          <a:blip r:embed="rId8">
            <a:extLst>
              <a:ext uri="{28A0092B-C50C-407E-A947-70E740481C1C}">
                <a14:useLocalDpi xmlns:a14="http://schemas.microsoft.com/office/drawing/2010/main" val="0"/>
              </a:ext>
            </a:extLst>
          </a:blip>
          <a:srcRect l="31362" t="7062" r="29674" b="30562"/>
          <a:stretch/>
        </p:blipFill>
        <p:spPr>
          <a:xfrm>
            <a:off x="5624452" y="1208411"/>
            <a:ext cx="288033" cy="278640"/>
          </a:xfrm>
          <a:prstGeom prst="rect">
            <a:avLst/>
          </a:prstGeom>
        </p:spPr>
      </p:pic>
    </p:spTree>
    <p:extLst>
      <p:ext uri="{BB962C8B-B14F-4D97-AF65-F5344CB8AC3E}">
        <p14:creationId xmlns:p14="http://schemas.microsoft.com/office/powerpoint/2010/main" val="338367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market.acgaccent.com/GR/201c2a67-b0a3-4408-811f-2d9855a357a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07763"/>
            <a:ext cx="3696345" cy="3696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ell 17"/>
          <p:cNvGraphicFramePr>
            <a:graphicFrameLocks noGrp="1"/>
          </p:cNvGraphicFramePr>
          <p:nvPr/>
        </p:nvGraphicFramePr>
        <p:xfrm>
          <a:off x="5868144" y="4509120"/>
          <a:ext cx="3218510" cy="1291208"/>
        </p:xfrm>
        <a:graphic>
          <a:graphicData uri="http://schemas.openxmlformats.org/drawingml/2006/table">
            <a:tbl>
              <a:tblPr/>
              <a:tblGrid>
                <a:gridCol w="3218510">
                  <a:extLst>
                    <a:ext uri="{9D8B030D-6E8A-4147-A177-3AD203B41FA5}">
                      <a16:colId xmlns:a16="http://schemas.microsoft.com/office/drawing/2014/main" val="20000"/>
                    </a:ext>
                  </a:extLst>
                </a:gridCol>
              </a:tblGrid>
              <a:tr h="322802">
                <a:tc>
                  <a:txBody>
                    <a:bodyPr/>
                    <a:lstStyle/>
                    <a:p>
                      <a:pPr algn="l" fontAlgn="b"/>
                      <a:r>
                        <a:rPr lang="sv-SE" sz="1100" b="1" i="1" u="none" strike="noStrike" dirty="0">
                          <a:solidFill>
                            <a:srgbClr val="000000"/>
                          </a:solidFill>
                          <a:latin typeface="Calibri"/>
                        </a:rPr>
                        <a:t>Datum:</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22802">
                <a:tc>
                  <a:txBody>
                    <a:bodyPr/>
                    <a:lstStyle/>
                    <a:p>
                      <a:pPr algn="l" fontAlgn="b"/>
                      <a:r>
                        <a:rPr lang="sv-SE" sz="1100" b="1" i="1" u="none" strike="noStrike">
                          <a:solidFill>
                            <a:srgbClr val="000000"/>
                          </a:solidFill>
                          <a:latin typeface="Calibri"/>
                        </a:rPr>
                        <a:t>Beställare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2802">
                <a:tc>
                  <a:txBody>
                    <a:bodyPr/>
                    <a:lstStyle/>
                    <a:p>
                      <a:pPr algn="l" fontAlgn="b"/>
                      <a:r>
                        <a:rPr lang="sv-SE" sz="1100" b="1" i="1" u="none" strike="noStrike" dirty="0">
                          <a:solidFill>
                            <a:srgbClr val="000000"/>
                          </a:solidFill>
                          <a:latin typeface="Calibri"/>
                        </a:rPr>
                        <a:t>Lag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22802">
                <a:tc>
                  <a:txBody>
                    <a:bodyPr/>
                    <a:lstStyle/>
                    <a:p>
                      <a:pPr algn="l" fontAlgn="b"/>
                      <a:r>
                        <a:rPr lang="sv-SE" sz="1100" b="1" i="1" u="none" strike="noStrike" dirty="0">
                          <a:solidFill>
                            <a:srgbClr val="000000"/>
                          </a:solidFill>
                          <a:latin typeface="Calibri"/>
                        </a:rPr>
                        <a:t>Telefon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1" name="Text Box 11"/>
          <p:cNvSpPr txBox="1">
            <a:spLocks noChangeArrowheads="1"/>
          </p:cNvSpPr>
          <p:nvPr/>
        </p:nvSpPr>
        <p:spPr bwMode="auto">
          <a:xfrm>
            <a:off x="755972" y="459029"/>
            <a:ext cx="5544617" cy="646331"/>
          </a:xfrm>
          <a:prstGeom prst="rect">
            <a:avLst/>
          </a:prstGeom>
          <a:noFill/>
          <a:ln w="9525">
            <a:noFill/>
            <a:miter lim="800000"/>
            <a:headEnd/>
            <a:tailEnd/>
          </a:ln>
        </p:spPr>
        <p:txBody>
          <a:bodyPr wrap="square">
            <a:spAutoFit/>
          </a:bodyPr>
          <a:lstStyle/>
          <a:p>
            <a:r>
              <a:rPr lang="sv-SE" sz="3600" b="1" u="sng" dirty="0" smtClean="0">
                <a:cs typeface="Arial" charset="0"/>
              </a:rPr>
              <a:t>Ledare </a:t>
            </a:r>
            <a:endParaRPr lang="sv-SE" sz="1400" b="1" u="sng" dirty="0">
              <a:latin typeface="Arial" charset="0"/>
              <a:cs typeface="Arial" charset="0"/>
            </a:endParaRPr>
          </a:p>
        </p:txBody>
      </p:sp>
      <p:pic>
        <p:nvPicPr>
          <p:cNvPr id="17" name="Picture 2" descr="Adidas"/>
          <p:cNvPicPr>
            <a:picLocks noChangeAspect="1" noChangeArrowheads="1"/>
          </p:cNvPicPr>
          <p:nvPr/>
        </p:nvPicPr>
        <p:blipFill>
          <a:blip r:embed="rId3"/>
          <a:srcRect/>
          <a:stretch>
            <a:fillRect/>
          </a:stretch>
        </p:blipFill>
        <p:spPr bwMode="auto">
          <a:xfrm>
            <a:off x="7812360" y="5891145"/>
            <a:ext cx="792088" cy="562191"/>
          </a:xfrm>
          <a:prstGeom prst="rect">
            <a:avLst/>
          </a:prstGeom>
          <a:noFill/>
          <a:ln w="9525">
            <a:noFill/>
            <a:miter lim="800000"/>
            <a:headEnd/>
            <a:tailEnd/>
          </a:ln>
        </p:spPr>
      </p:pic>
      <p:sp>
        <p:nvSpPr>
          <p:cNvPr id="19" name="textruta 18"/>
          <p:cNvSpPr txBox="1"/>
          <p:nvPr/>
        </p:nvSpPr>
        <p:spPr>
          <a:xfrm>
            <a:off x="714375" y="1230633"/>
            <a:ext cx="3353569" cy="861774"/>
          </a:xfrm>
          <a:prstGeom prst="rect">
            <a:avLst/>
          </a:prstGeom>
          <a:noFill/>
        </p:spPr>
        <p:txBody>
          <a:bodyPr wrap="square" rtlCol="0">
            <a:spAutoFit/>
          </a:bodyPr>
          <a:lstStyle/>
          <a:p>
            <a:r>
              <a:rPr lang="sv-SE" sz="1000" b="1" dirty="0" smtClean="0"/>
              <a:t>EN TRADA22 STD JKT</a:t>
            </a:r>
          </a:p>
          <a:p>
            <a:r>
              <a:rPr lang="sv-SE" sz="1000" dirty="0"/>
              <a:t>Vadderat plagg. </a:t>
            </a:r>
            <a:r>
              <a:rPr lang="sv-SE" sz="1000" dirty="0" err="1"/>
              <a:t>Vindslå</a:t>
            </a:r>
            <a:r>
              <a:rPr lang="sv-SE" sz="1000" dirty="0"/>
              <a:t> med kardborreknäppning. Invändiga muddar i </a:t>
            </a:r>
            <a:r>
              <a:rPr lang="sv-SE" sz="1000" dirty="0" err="1"/>
              <a:t>ärmslut</a:t>
            </a:r>
            <a:r>
              <a:rPr lang="sv-SE" sz="1000" dirty="0"/>
              <a:t>. För bättre värmehållning och skydd mot vinden. Sidofickor</a:t>
            </a:r>
            <a:r>
              <a:rPr lang="sv-SE" sz="1000" dirty="0" smtClean="0"/>
              <a:t>. BLACK</a:t>
            </a:r>
          </a:p>
          <a:p>
            <a:endParaRPr lang="sv-SE" sz="1000" dirty="0" smtClean="0"/>
          </a:p>
        </p:txBody>
      </p:sp>
      <p:sp>
        <p:nvSpPr>
          <p:cNvPr id="22" name="textruta 21"/>
          <p:cNvSpPr txBox="1"/>
          <p:nvPr/>
        </p:nvSpPr>
        <p:spPr>
          <a:xfrm>
            <a:off x="714374" y="3815462"/>
            <a:ext cx="4180261" cy="261610"/>
          </a:xfrm>
          <a:prstGeom prst="rect">
            <a:avLst/>
          </a:prstGeom>
          <a:noFill/>
        </p:spPr>
        <p:txBody>
          <a:bodyPr wrap="square" rtlCol="0">
            <a:spAutoFit/>
          </a:bodyPr>
          <a:lstStyle/>
          <a:p>
            <a:r>
              <a:rPr lang="sv-SE" sz="1100" b="1" dirty="0" smtClean="0"/>
              <a:t>Coach Jacka Art: </a:t>
            </a:r>
            <a:r>
              <a:rPr lang="sv-SE" sz="1100" dirty="0" smtClean="0"/>
              <a:t>IB6076 Op. 1049:- </a:t>
            </a:r>
            <a:r>
              <a:rPr lang="sv-SE" sz="1100" b="1" dirty="0" smtClean="0">
                <a:solidFill>
                  <a:srgbClr val="FF0000"/>
                </a:solidFill>
              </a:rPr>
              <a:t>BK-30  839:-</a:t>
            </a:r>
          </a:p>
        </p:txBody>
      </p:sp>
      <p:sp>
        <p:nvSpPr>
          <p:cNvPr id="2" name="Platshållare för bildnummer 1"/>
          <p:cNvSpPr>
            <a:spLocks noGrp="1"/>
          </p:cNvSpPr>
          <p:nvPr>
            <p:ph type="sldNum" sz="quarter" idx="12"/>
          </p:nvPr>
        </p:nvSpPr>
        <p:spPr/>
        <p:txBody>
          <a:bodyPr/>
          <a:lstStyle/>
          <a:p>
            <a:fld id="{8F11AC11-BD87-4BD5-95EE-E4800EF1B715}" type="slidenum">
              <a:rPr lang="sv-SE" smtClean="0"/>
              <a:pPr/>
              <a:t>9</a:t>
            </a:fld>
            <a:endParaRPr lang="sv-SE"/>
          </a:p>
        </p:txBody>
      </p:sp>
      <p:sp>
        <p:nvSpPr>
          <p:cNvPr id="20" name="Text Box 79"/>
          <p:cNvSpPr txBox="1"/>
          <p:nvPr/>
        </p:nvSpPr>
        <p:spPr>
          <a:xfrm>
            <a:off x="6732240" y="1610140"/>
            <a:ext cx="2013259" cy="1138773"/>
          </a:xfrm>
          <a:prstGeom prst="rect">
            <a:avLst/>
          </a:prstGeom>
          <a:solidFill>
            <a:schemeClr val="bg1">
              <a:lumMod val="75000"/>
            </a:schemeClr>
          </a:solidFill>
          <a:ln w="38100" cmpd="sng">
            <a:solidFill>
              <a:schemeClr val="tx1"/>
            </a:solidFill>
          </a:ln>
        </p:spPr>
        <p:txBody>
          <a:bodyPr vert="horz" wrap="square" lIns="91440" tIns="45720" rIns="91440" bIns="45720" anchor="t" anchorCtr="1"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dirty="0" smtClean="0">
                <a:latin typeface="Arial"/>
              </a:rPr>
              <a:t>PRISLISTA TRYCK</a:t>
            </a:r>
            <a:endParaRPr lang="sv-SE" sz="1400" b="1" kern="0"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Alla produkt priser är exkl. tryck.</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900" b="1" dirty="0" smtClean="0">
              <a:latin typeface="Aria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Klubbmärke: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Namn:	50kr.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Initialer:	30kr.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900" b="1" dirty="0" smtClean="0">
                <a:latin typeface="Arial"/>
              </a:rPr>
              <a:t>Litet Siffra:	20kr/st. </a:t>
            </a:r>
          </a:p>
        </p:txBody>
      </p:sp>
      <p:pic>
        <p:nvPicPr>
          <p:cNvPr id="25" name="Picture 2"/>
          <p:cNvPicPr>
            <a:picLocks noChangeAspect="1" noChangeArrowheads="1"/>
          </p:cNvPicPr>
          <p:nvPr/>
        </p:nvPicPr>
        <p:blipFill>
          <a:blip r:embed="rId4"/>
          <a:srcRect/>
          <a:stretch>
            <a:fillRect/>
          </a:stretch>
        </p:blipFill>
        <p:spPr bwMode="auto">
          <a:xfrm>
            <a:off x="5177994" y="1200877"/>
            <a:ext cx="276041" cy="268648"/>
          </a:xfrm>
          <a:prstGeom prst="rect">
            <a:avLst/>
          </a:prstGeom>
          <a:noFill/>
          <a:ln w="9525">
            <a:noFill/>
            <a:miter lim="800000"/>
            <a:headEnd/>
            <a:tailEnd/>
          </a:ln>
          <a:effectLst/>
        </p:spPr>
      </p:pic>
      <p:sp>
        <p:nvSpPr>
          <p:cNvPr id="34" name="Platshållare för sidfot 2"/>
          <p:cNvSpPr>
            <a:spLocks noGrp="1"/>
          </p:cNvSpPr>
          <p:nvPr>
            <p:ph type="ftr" sz="quarter" idx="11"/>
          </p:nvPr>
        </p:nvSpPr>
        <p:spPr>
          <a:xfrm>
            <a:off x="3124200" y="6520259"/>
            <a:ext cx="2895600" cy="365125"/>
          </a:xfrm>
        </p:spPr>
        <p:txBody>
          <a:bodyPr/>
          <a:lstStyle/>
          <a:p>
            <a:r>
              <a:rPr lang="nn-NO" dirty="0" smtClean="0"/>
              <a:t>BK-30 Fotboll Klubbprofil 2024</a:t>
            </a:r>
            <a:endParaRPr lang="sv-SE" dirty="0"/>
          </a:p>
        </p:txBody>
      </p:sp>
      <p:pic>
        <p:nvPicPr>
          <p:cNvPr id="37" name="Bildobjekt 36"/>
          <p:cNvPicPr>
            <a:picLocks noChangeAspect="1"/>
          </p:cNvPicPr>
          <p:nvPr/>
        </p:nvPicPr>
        <p:blipFill rotWithShape="1">
          <a:blip r:embed="rId5">
            <a:extLst>
              <a:ext uri="{28A0092B-C50C-407E-A947-70E740481C1C}">
                <a14:useLocalDpi xmlns:a14="http://schemas.microsoft.com/office/drawing/2010/main" val="0"/>
              </a:ext>
            </a:extLst>
          </a:blip>
          <a:srcRect l="27168" t="4949" r="26602" b="30562"/>
          <a:stretch/>
        </p:blipFill>
        <p:spPr>
          <a:xfrm>
            <a:off x="7668344" y="392244"/>
            <a:ext cx="892881" cy="752691"/>
          </a:xfrm>
          <a:prstGeom prst="rect">
            <a:avLst/>
          </a:prstGeom>
        </p:spPr>
      </p:pic>
      <p:pic>
        <p:nvPicPr>
          <p:cNvPr id="26" name="Bildobjekt 25"/>
          <p:cNvPicPr>
            <a:picLocks noChangeAspect="1"/>
          </p:cNvPicPr>
          <p:nvPr/>
        </p:nvPicPr>
        <p:blipFill>
          <a:blip r:embed="rId6"/>
          <a:stretch>
            <a:fillRect/>
          </a:stretch>
        </p:blipFill>
        <p:spPr>
          <a:xfrm rot="21335046">
            <a:off x="4374852" y="1388629"/>
            <a:ext cx="314649" cy="98551"/>
          </a:xfrm>
          <a:prstGeom prst="rect">
            <a:avLst/>
          </a:prstGeom>
          <a:noFill/>
        </p:spPr>
      </p:pic>
      <p:graphicFrame>
        <p:nvGraphicFramePr>
          <p:cNvPr id="6" name="Tabell 5"/>
          <p:cNvGraphicFramePr>
            <a:graphicFrameLocks noGrp="1"/>
          </p:cNvGraphicFramePr>
          <p:nvPr>
            <p:extLst>
              <p:ext uri="{D42A27DB-BD31-4B8C-83A1-F6EECF244321}">
                <p14:modId xmlns:p14="http://schemas.microsoft.com/office/powerpoint/2010/main" val="3767591184"/>
              </p:ext>
            </p:extLst>
          </p:nvPr>
        </p:nvGraphicFramePr>
        <p:xfrm>
          <a:off x="714375" y="4149080"/>
          <a:ext cx="4289671" cy="381000"/>
        </p:xfrm>
        <a:graphic>
          <a:graphicData uri="http://schemas.openxmlformats.org/drawingml/2006/table">
            <a:tbl>
              <a:tblPr/>
              <a:tblGrid>
                <a:gridCol w="700927">
                  <a:extLst>
                    <a:ext uri="{9D8B030D-6E8A-4147-A177-3AD203B41FA5}">
                      <a16:colId xmlns:a16="http://schemas.microsoft.com/office/drawing/2014/main" val="135078672"/>
                    </a:ext>
                  </a:extLst>
                </a:gridCol>
                <a:gridCol w="598124">
                  <a:extLst>
                    <a:ext uri="{9D8B030D-6E8A-4147-A177-3AD203B41FA5}">
                      <a16:colId xmlns:a16="http://schemas.microsoft.com/office/drawing/2014/main" val="535256720"/>
                    </a:ext>
                  </a:extLst>
                </a:gridCol>
                <a:gridCol w="598124">
                  <a:extLst>
                    <a:ext uri="{9D8B030D-6E8A-4147-A177-3AD203B41FA5}">
                      <a16:colId xmlns:a16="http://schemas.microsoft.com/office/drawing/2014/main" val="1852428377"/>
                    </a:ext>
                  </a:extLst>
                </a:gridCol>
                <a:gridCol w="598124">
                  <a:extLst>
                    <a:ext uri="{9D8B030D-6E8A-4147-A177-3AD203B41FA5}">
                      <a16:colId xmlns:a16="http://schemas.microsoft.com/office/drawing/2014/main" val="3421004006"/>
                    </a:ext>
                  </a:extLst>
                </a:gridCol>
                <a:gridCol w="598124">
                  <a:extLst>
                    <a:ext uri="{9D8B030D-6E8A-4147-A177-3AD203B41FA5}">
                      <a16:colId xmlns:a16="http://schemas.microsoft.com/office/drawing/2014/main" val="3249036690"/>
                    </a:ext>
                  </a:extLst>
                </a:gridCol>
                <a:gridCol w="598124">
                  <a:extLst>
                    <a:ext uri="{9D8B030D-6E8A-4147-A177-3AD203B41FA5}">
                      <a16:colId xmlns:a16="http://schemas.microsoft.com/office/drawing/2014/main" val="2988313098"/>
                    </a:ext>
                  </a:extLst>
                </a:gridCol>
                <a:gridCol w="598124">
                  <a:extLst>
                    <a:ext uri="{9D8B030D-6E8A-4147-A177-3AD203B41FA5}">
                      <a16:colId xmlns:a16="http://schemas.microsoft.com/office/drawing/2014/main" val="2674763779"/>
                    </a:ext>
                  </a:extLst>
                </a:gridCol>
              </a:tblGrid>
              <a:tr h="190500">
                <a:tc>
                  <a:txBody>
                    <a:bodyPr/>
                    <a:lstStyle/>
                    <a:p>
                      <a:pPr algn="ctr" rtl="0" fontAlgn="b"/>
                      <a:r>
                        <a:rPr lang="sv-SE" sz="1100" b="1" i="0" u="none" strike="noStrike">
                          <a:solidFill>
                            <a:srgbClr val="FFFFFF"/>
                          </a:solidFill>
                          <a:effectLst/>
                          <a:latin typeface="Calibri" panose="020F0502020204030204" pitchFamily="34" charset="0"/>
                        </a:rPr>
                        <a:t>Storlek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tc>
                  <a:txBody>
                    <a:bodyPr/>
                    <a:lstStyle/>
                    <a:p>
                      <a:pPr algn="ctr" rtl="0" fontAlgn="b"/>
                      <a:r>
                        <a:rPr lang="sv-SE" sz="1100" b="1" i="0" u="none" strike="noStrike">
                          <a:solidFill>
                            <a:srgbClr val="FFFFFF"/>
                          </a:solidFill>
                          <a:effectLst/>
                          <a:latin typeface="Calibri" panose="020F0502020204030204" pitchFamily="34" charset="0"/>
                        </a:rPr>
                        <a:t>XXL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D0D0D"/>
                    </a:solidFill>
                  </a:tcPr>
                </a:tc>
                <a:extLst>
                  <a:ext uri="{0D108BD9-81ED-4DB2-BD59-A6C34878D82A}">
                    <a16:rowId xmlns:a16="http://schemas.microsoft.com/office/drawing/2014/main" val="1814078448"/>
                  </a:ext>
                </a:extLst>
              </a:tr>
              <a:tr h="190500">
                <a:tc>
                  <a:txBody>
                    <a:bodyPr/>
                    <a:lstStyle/>
                    <a:p>
                      <a:pPr algn="ctr" rtl="0" fontAlgn="b"/>
                      <a:r>
                        <a:rPr lang="sv-SE" sz="1000" b="1" i="1" u="none" strike="noStrike">
                          <a:solidFill>
                            <a:srgbClr val="FFFFFF"/>
                          </a:solidFill>
                          <a:effectLst/>
                          <a:latin typeface="Calibri" panose="020F0502020204030204" pitchFamily="34" charset="0"/>
                        </a:rPr>
                        <a:t>Antal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rtl="0" fontAlgn="b"/>
                      <a:r>
                        <a:rPr lang="sv-SE" sz="800" b="1" i="1"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1" i="1"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sv-SE"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3715606"/>
                  </a:ext>
                </a:extLst>
              </a:tr>
            </a:tbl>
          </a:graphicData>
        </a:graphic>
      </p:graphicFrame>
    </p:spTree>
    <p:extLst>
      <p:ext uri="{BB962C8B-B14F-4D97-AF65-F5344CB8AC3E}">
        <p14:creationId xmlns:p14="http://schemas.microsoft.com/office/powerpoint/2010/main" val="2076378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7409</TotalTime>
  <Words>2245</Words>
  <Application>Microsoft Office PowerPoint</Application>
  <PresentationFormat>Bildspel på skärmen (4:3)</PresentationFormat>
  <Paragraphs>830</Paragraphs>
  <Slides>11</Slides>
  <Notes>0</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11</vt:i4>
      </vt:variant>
    </vt:vector>
  </HeadingPairs>
  <TitlesOfParts>
    <vt:vector size="17" baseType="lpstr">
      <vt:lpstr>ＭＳ Ｐゴシック</vt:lpstr>
      <vt:lpstr>Arial</vt:lpstr>
      <vt:lpstr>Calibri</vt:lpstr>
      <vt:lpstr>Office-tema</vt:lpstr>
      <vt:lpstr>Anpassad formgivning</vt:lpstr>
      <vt:lpstr>1_Anpassad formgivning</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ANR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Mattias Olsen</dc:creator>
  <cp:lastModifiedBy>Jimmy Bohlin</cp:lastModifiedBy>
  <cp:revision>498</cp:revision>
  <cp:lastPrinted>2023-01-17T13:12:14Z</cp:lastPrinted>
  <dcterms:created xsi:type="dcterms:W3CDTF">2010-08-03T09:59:43Z</dcterms:created>
  <dcterms:modified xsi:type="dcterms:W3CDTF">2024-02-01T15:32:15Z</dcterms:modified>
</cp:coreProperties>
</file>